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44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35" autoAdjust="0"/>
    <p:restoredTop sz="68489" autoAdjust="0"/>
  </p:normalViewPr>
  <p:slideViewPr>
    <p:cSldViewPr>
      <p:cViewPr>
        <p:scale>
          <a:sx n="60" d="100"/>
          <a:sy n="60" d="100"/>
        </p:scale>
        <p:origin x="-2358" y="-1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F42EDE-BC66-489B-BB75-8DF1F1CED7E4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EE8F6E-E751-4641-8839-B570F7176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271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102</a:t>
            </a:r>
          </a:p>
          <a:p>
            <a:r>
              <a:rPr lang="en-US" dirty="0" smtClean="0"/>
              <a:t>Suggestions:</a:t>
            </a:r>
          </a:p>
          <a:p>
            <a:r>
              <a:rPr lang="en-US" dirty="0" smtClean="0"/>
              <a:t>-Present</a:t>
            </a:r>
            <a:r>
              <a:rPr lang="en-US" baseline="0" dirty="0" smtClean="0"/>
              <a:t> the chapter goals and introduce “immigration” as the theme of the lesson. Introduce the terms: </a:t>
            </a:r>
            <a:r>
              <a:rPr lang="en-US" baseline="0" dirty="0" err="1" smtClean="0"/>
              <a:t>inmigrar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emigrar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migrar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- Present different pictures of migrant people at different times in history, talk about “migration” as  a human characteristic throughout all ages.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CO" dirty="0" smtClean="0"/>
              <a:t>Page 115</a:t>
            </a:r>
          </a:p>
          <a:p>
            <a:r>
              <a:rPr lang="es-CO" dirty="0" err="1" smtClean="0"/>
              <a:t>Suggestions</a:t>
            </a:r>
            <a:endParaRPr lang="es-CO" dirty="0" smtClean="0"/>
          </a:p>
          <a:p>
            <a:r>
              <a:rPr lang="es-CO" dirty="0" smtClean="0"/>
              <a:t>Complete </a:t>
            </a:r>
            <a:r>
              <a:rPr lang="es-CO" dirty="0" err="1" smtClean="0"/>
              <a:t>Activity</a:t>
            </a:r>
            <a:r>
              <a:rPr lang="es-CO" dirty="0" smtClean="0"/>
              <a:t> 12 </a:t>
            </a:r>
            <a:r>
              <a:rPr lang="es-CO" dirty="0" err="1" smtClean="0"/>
              <a:t>on</a:t>
            </a:r>
            <a:r>
              <a:rPr lang="es-CO" dirty="0" smtClean="0"/>
              <a:t> page 115 as a </a:t>
            </a:r>
            <a:r>
              <a:rPr lang="es-CO" dirty="0" err="1" smtClean="0"/>
              <a:t>follow</a:t>
            </a:r>
            <a:r>
              <a:rPr lang="es-CO" dirty="0" smtClean="0"/>
              <a:t>-up </a:t>
            </a:r>
            <a:r>
              <a:rPr lang="es-CO" dirty="0" err="1" smtClean="0"/>
              <a:t>to</a:t>
            </a:r>
            <a:r>
              <a:rPr lang="es-CO" dirty="0" smtClean="0"/>
              <a:t> </a:t>
            </a:r>
            <a:r>
              <a:rPr lang="es-CO" dirty="0" err="1" smtClean="0"/>
              <a:t>activity</a:t>
            </a:r>
            <a:r>
              <a:rPr lang="es-CO" baseline="0" dirty="0" smtClean="0"/>
              <a:t>  11. </a:t>
            </a:r>
            <a:endParaRPr lang="es-CO" dirty="0" smtClean="0"/>
          </a:p>
          <a:p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 117</a:t>
            </a:r>
          </a:p>
          <a:p>
            <a:r>
              <a:rPr lang="en-US" noProof="0" dirty="0" smtClean="0"/>
              <a:t>Suggestions: </a:t>
            </a:r>
          </a:p>
          <a:p>
            <a:r>
              <a:rPr lang="en-US" noProof="0" dirty="0" smtClean="0"/>
              <a:t>After</a:t>
            </a:r>
            <a:r>
              <a:rPr lang="en-US" baseline="0" noProof="0" dirty="0" smtClean="0"/>
              <a:t> completing </a:t>
            </a:r>
            <a:r>
              <a:rPr lang="en-US" baseline="0" noProof="0" dirty="0" err="1" smtClean="0"/>
              <a:t>Actividad</a:t>
            </a:r>
            <a:r>
              <a:rPr lang="en-US" baseline="0" noProof="0" dirty="0" smtClean="0"/>
              <a:t> 12  and </a:t>
            </a:r>
            <a:r>
              <a:rPr lang="en-US" baseline="0" noProof="0" dirty="0" err="1" smtClean="0"/>
              <a:t>Actividad</a:t>
            </a:r>
            <a:r>
              <a:rPr lang="en-US" baseline="0" noProof="0" dirty="0" smtClean="0"/>
              <a:t> 16, page 118 on the textbook, a</a:t>
            </a:r>
            <a:r>
              <a:rPr lang="en-US" noProof="0" dirty="0" smtClean="0"/>
              <a:t>sk students</a:t>
            </a:r>
            <a:r>
              <a:rPr lang="en-US" baseline="0" noProof="0" dirty="0" smtClean="0"/>
              <a:t> to work in groups to write down the most </a:t>
            </a:r>
            <a:r>
              <a:rPr lang="en-US" baseline="0" noProof="0" dirty="0" err="1" smtClean="0"/>
              <a:t>comon</a:t>
            </a:r>
            <a:r>
              <a:rPr lang="en-US" baseline="0" noProof="0" dirty="0" smtClean="0"/>
              <a:t> excuses that students give to their teachers. Transform their responses to uses of “SE accidental” when possible.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CO" dirty="0" err="1" smtClean="0"/>
              <a:t>Pages</a:t>
            </a:r>
            <a:r>
              <a:rPr lang="es-CO" dirty="0" smtClean="0"/>
              <a:t> 117-118</a:t>
            </a:r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 120</a:t>
            </a:r>
          </a:p>
          <a:p>
            <a:r>
              <a:rPr lang="en-US" noProof="0" dirty="0" smtClean="0"/>
              <a:t>Suggestions:</a:t>
            </a:r>
          </a:p>
          <a:p>
            <a:r>
              <a:rPr lang="en-US" noProof="0" dirty="0" smtClean="0"/>
              <a:t>Oral practice: A</a:t>
            </a:r>
            <a:r>
              <a:rPr lang="en-US" baseline="0" noProof="0" dirty="0" smtClean="0"/>
              <a:t>sk students to work in pairs and share their experiences about a first day at school (elementary/high school or college).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CO" dirty="0" smtClean="0"/>
              <a:t>Page 121</a:t>
            </a:r>
          </a:p>
          <a:p>
            <a:r>
              <a:rPr lang="en-US" noProof="0" dirty="0" smtClean="0"/>
              <a:t>Suggestions:</a:t>
            </a:r>
          </a:p>
          <a:p>
            <a:r>
              <a:rPr lang="en-US" noProof="0" dirty="0" smtClean="0"/>
              <a:t>After completing </a:t>
            </a:r>
            <a:r>
              <a:rPr lang="en-US" noProof="0" dirty="0" err="1" smtClean="0"/>
              <a:t>Actividad</a:t>
            </a:r>
            <a:r>
              <a:rPr lang="en-US" noProof="0" dirty="0" smtClean="0"/>
              <a:t> 15, ask students to role-play mini conversations using the expressions they learned. One student</a:t>
            </a:r>
            <a:r>
              <a:rPr lang="en-US" baseline="0" noProof="0" dirty="0" smtClean="0"/>
              <a:t> comes-up with a situation and his/her partner provides a reaction expression.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CO" dirty="0" smtClean="0"/>
              <a:t>Page 124</a:t>
            </a:r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 124</a:t>
            </a:r>
          </a:p>
          <a:p>
            <a:r>
              <a:rPr lang="en-US" noProof="0" dirty="0" smtClean="0"/>
              <a:t>Suggestions</a:t>
            </a:r>
          </a:p>
          <a:p>
            <a:r>
              <a:rPr lang="en-US" noProof="0" dirty="0" smtClean="0"/>
              <a:t>Use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actividad</a:t>
            </a:r>
            <a:r>
              <a:rPr lang="en-US" baseline="0" noProof="0" dirty="0" smtClean="0"/>
              <a:t> 17 as an oral practice. This activity may be done after students complete </a:t>
            </a:r>
            <a:r>
              <a:rPr lang="en-US" baseline="0" noProof="0" dirty="0" err="1" smtClean="0"/>
              <a:t>Actividad</a:t>
            </a:r>
            <a:r>
              <a:rPr lang="en-US" baseline="0" noProof="0" dirty="0" smtClean="0"/>
              <a:t> 24, page 125 on the textbook.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noProof="0" dirty="0" smtClean="0"/>
          </a:p>
          <a:p>
            <a:r>
              <a:rPr lang="en-US" noProof="0" dirty="0" smtClean="0"/>
              <a:t>Page 127</a:t>
            </a:r>
          </a:p>
          <a:p>
            <a:r>
              <a:rPr lang="en-US" noProof="0" dirty="0" smtClean="0"/>
              <a:t>Suggestions </a:t>
            </a:r>
          </a:p>
          <a:p>
            <a:r>
              <a:rPr lang="en-US" noProof="0" dirty="0" smtClean="0"/>
              <a:t>Before watching the movie: After completing </a:t>
            </a:r>
            <a:r>
              <a:rPr lang="en-US" noProof="0" dirty="0" err="1" smtClean="0"/>
              <a:t>Actividad</a:t>
            </a:r>
            <a:r>
              <a:rPr lang="en-US" noProof="0" dirty="0" smtClean="0"/>
              <a:t> 18, discuss the issue of immigration as a global phenomenon.</a:t>
            </a:r>
            <a:r>
              <a:rPr lang="en-US" baseline="0" noProof="0" dirty="0" smtClean="0"/>
              <a:t> </a:t>
            </a:r>
          </a:p>
          <a:p>
            <a:r>
              <a:rPr lang="en-US" baseline="0" noProof="0" dirty="0" smtClean="0"/>
              <a:t>After watching the movie: Ask students to choose one of the three main characters ( </a:t>
            </a:r>
            <a:r>
              <a:rPr lang="en-US" baseline="0" noProof="0" dirty="0" err="1" smtClean="0"/>
              <a:t>Prisciliano</a:t>
            </a:r>
            <a:r>
              <a:rPr lang="en-US" baseline="0" noProof="0" dirty="0" smtClean="0"/>
              <a:t>, </a:t>
            </a:r>
            <a:r>
              <a:rPr lang="en-US" baseline="0" noProof="0" dirty="0" err="1" smtClean="0"/>
              <a:t>Ángel</a:t>
            </a:r>
            <a:r>
              <a:rPr lang="en-US" baseline="0" noProof="0" dirty="0" smtClean="0"/>
              <a:t>, </a:t>
            </a:r>
            <a:r>
              <a:rPr lang="en-US" baseline="0" noProof="0" dirty="0" err="1" smtClean="0"/>
              <a:t>Fátima</a:t>
            </a:r>
            <a:r>
              <a:rPr lang="en-US" baseline="0" noProof="0" dirty="0" smtClean="0"/>
              <a:t>) and write a letter telling their story. </a:t>
            </a:r>
          </a:p>
          <a:p>
            <a:r>
              <a:rPr lang="en-US" baseline="0" noProof="0" dirty="0" smtClean="0"/>
              <a:t>e.g. </a:t>
            </a:r>
            <a:r>
              <a:rPr lang="en-US" baseline="0" noProof="0" dirty="0" err="1" smtClean="0"/>
              <a:t>Hola</a:t>
            </a:r>
            <a:r>
              <a:rPr lang="en-US" baseline="0" noProof="0" dirty="0" smtClean="0"/>
              <a:t>, me </a:t>
            </a:r>
            <a:r>
              <a:rPr lang="en-US" baseline="0" noProof="0" dirty="0" err="1" smtClean="0"/>
              <a:t>llamo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Prisciliano</a:t>
            </a:r>
            <a:r>
              <a:rPr lang="en-US" baseline="0" noProof="0" dirty="0" smtClean="0"/>
              <a:t>. </a:t>
            </a:r>
            <a:r>
              <a:rPr lang="en-US" baseline="0" noProof="0" dirty="0" err="1" smtClean="0"/>
              <a:t>Nací</a:t>
            </a:r>
            <a:r>
              <a:rPr lang="en-US" baseline="0" noProof="0" dirty="0" smtClean="0"/>
              <a:t> en México….</a:t>
            </a:r>
            <a:endParaRPr lang="en-US" noProof="0" dirty="0" smtClean="0"/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8AD9A-5606-4991-B7B3-7895E63B6037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Suggestions: </a:t>
            </a:r>
          </a:p>
          <a:p>
            <a:r>
              <a:rPr lang="en-US" noProof="0" dirty="0" smtClean="0"/>
              <a:t>Complete the review activities keeping in mind the communicative goals</a:t>
            </a:r>
            <a:r>
              <a:rPr lang="en-US" baseline="0" noProof="0" dirty="0" smtClean="0"/>
              <a:t> of the lesson.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8AD9A-5606-4991-B7B3-7895E63B6037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Suggestions: </a:t>
            </a:r>
          </a:p>
          <a:p>
            <a:r>
              <a:rPr lang="en-US" noProof="0" dirty="0" smtClean="0"/>
              <a:t>Complete the review activities keeping in mind the communicative goals</a:t>
            </a:r>
            <a:r>
              <a:rPr lang="en-US" baseline="0" noProof="0" dirty="0" smtClean="0"/>
              <a:t> of the lesson.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8AD9A-5606-4991-B7B3-7895E63B6037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 103</a:t>
            </a:r>
          </a:p>
          <a:p>
            <a:r>
              <a:rPr lang="en-US" noProof="0" dirty="0" smtClean="0"/>
              <a:t>Suggestions:</a:t>
            </a:r>
          </a:p>
          <a:p>
            <a:r>
              <a:rPr lang="en-US" noProof="0" dirty="0" smtClean="0"/>
              <a:t>Complete </a:t>
            </a:r>
            <a:r>
              <a:rPr lang="en-US" noProof="0" dirty="0" err="1" smtClean="0"/>
              <a:t>Actividad</a:t>
            </a:r>
            <a:r>
              <a:rPr lang="en-US" noProof="0" dirty="0" smtClean="0"/>
              <a:t> 1 before listening to the podcast on page 103. As a follow-up to this activity allow some students in class to talk about their</a:t>
            </a:r>
            <a:r>
              <a:rPr lang="en-US" baseline="0" noProof="0" dirty="0" smtClean="0"/>
              <a:t> ancestors. Use the following questions to guide/motivate conversation:</a:t>
            </a:r>
          </a:p>
          <a:p>
            <a:r>
              <a:rPr lang="en-US" baseline="0" noProof="0" dirty="0" smtClean="0">
                <a:latin typeface="Calibri"/>
              </a:rPr>
              <a:t>¿</a:t>
            </a:r>
            <a:r>
              <a:rPr lang="en-US" baseline="0" noProof="0" dirty="0" err="1" smtClean="0"/>
              <a:t>Tienes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familiares</a:t>
            </a:r>
            <a:r>
              <a:rPr lang="en-US" baseline="0" noProof="0" dirty="0" smtClean="0"/>
              <a:t> en </a:t>
            </a:r>
            <a:r>
              <a:rPr lang="en-US" baseline="0" noProof="0" dirty="0" err="1" smtClean="0"/>
              <a:t>otro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país</a:t>
            </a:r>
            <a:r>
              <a:rPr lang="en-US" baseline="0" noProof="0" dirty="0" smtClean="0"/>
              <a:t>?</a:t>
            </a:r>
          </a:p>
          <a:p>
            <a:r>
              <a:rPr lang="en-US" baseline="0" noProof="0" dirty="0" smtClean="0">
                <a:latin typeface="+mn-lt"/>
              </a:rPr>
              <a:t>¿</a:t>
            </a:r>
            <a:r>
              <a:rPr lang="en-US" baseline="0" noProof="0" dirty="0" err="1" smtClean="0"/>
              <a:t>Dónde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nacieron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tus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abuelos</a:t>
            </a:r>
            <a:r>
              <a:rPr lang="en-US" baseline="0" noProof="0" dirty="0" smtClean="0"/>
              <a:t>? </a:t>
            </a:r>
            <a:r>
              <a:rPr lang="en-US" baseline="0" noProof="0" dirty="0" smtClean="0">
                <a:latin typeface="+mn-lt"/>
              </a:rPr>
              <a:t>¿En los </a:t>
            </a:r>
            <a:r>
              <a:rPr lang="en-US" baseline="0" noProof="0" dirty="0" err="1" smtClean="0">
                <a:latin typeface="+mn-lt"/>
              </a:rPr>
              <a:t>Estados</a:t>
            </a:r>
            <a:r>
              <a:rPr lang="en-US" baseline="0" noProof="0" dirty="0" smtClean="0">
                <a:latin typeface="+mn-lt"/>
              </a:rPr>
              <a:t> </a:t>
            </a:r>
            <a:r>
              <a:rPr lang="en-US" baseline="0" noProof="0" dirty="0" err="1" smtClean="0">
                <a:latin typeface="+mn-lt"/>
              </a:rPr>
              <a:t>Unidos</a:t>
            </a:r>
            <a:r>
              <a:rPr lang="en-US" baseline="0" noProof="0" dirty="0" smtClean="0">
                <a:latin typeface="+mn-lt"/>
              </a:rPr>
              <a:t> o en </a:t>
            </a:r>
            <a:r>
              <a:rPr lang="en-US" baseline="0" noProof="0" dirty="0" err="1" smtClean="0">
                <a:latin typeface="+mn-lt"/>
              </a:rPr>
              <a:t>otro</a:t>
            </a:r>
            <a:r>
              <a:rPr lang="en-US" baseline="0" noProof="0" dirty="0" smtClean="0">
                <a:latin typeface="+mn-lt"/>
              </a:rPr>
              <a:t> </a:t>
            </a:r>
            <a:r>
              <a:rPr lang="en-US" baseline="0" noProof="0" dirty="0" err="1" smtClean="0">
                <a:latin typeface="+mn-lt"/>
              </a:rPr>
              <a:t>país</a:t>
            </a:r>
            <a:r>
              <a:rPr lang="en-US" baseline="0" noProof="0" dirty="0" smtClean="0">
                <a:latin typeface="+mn-lt"/>
              </a:rPr>
              <a:t>? ¿</a:t>
            </a:r>
            <a:r>
              <a:rPr lang="en-US" baseline="0" noProof="0" dirty="0" err="1" smtClean="0">
                <a:latin typeface="+mn-lt"/>
              </a:rPr>
              <a:t>Sabes</a:t>
            </a:r>
            <a:r>
              <a:rPr lang="en-US" baseline="0" noProof="0" dirty="0" smtClean="0">
                <a:latin typeface="+mn-lt"/>
              </a:rPr>
              <a:t> </a:t>
            </a:r>
            <a:r>
              <a:rPr lang="en-US" baseline="0" noProof="0" dirty="0" err="1" smtClean="0">
                <a:latin typeface="+mn-lt"/>
              </a:rPr>
              <a:t>cuándo</a:t>
            </a:r>
            <a:r>
              <a:rPr lang="en-US" baseline="0" noProof="0" dirty="0" smtClean="0">
                <a:latin typeface="+mn-lt"/>
              </a:rPr>
              <a:t> se </a:t>
            </a:r>
            <a:r>
              <a:rPr lang="en-US" baseline="0" noProof="0" dirty="0" err="1" smtClean="0">
                <a:latin typeface="+mn-lt"/>
              </a:rPr>
              <a:t>mudaron</a:t>
            </a:r>
            <a:r>
              <a:rPr lang="en-US" baseline="0" noProof="0" dirty="0" smtClean="0">
                <a:latin typeface="+mn-lt"/>
              </a:rPr>
              <a:t> a los </a:t>
            </a:r>
            <a:r>
              <a:rPr lang="en-US" baseline="0" noProof="0" dirty="0" err="1" smtClean="0">
                <a:latin typeface="+mn-lt"/>
              </a:rPr>
              <a:t>Estados</a:t>
            </a:r>
            <a:r>
              <a:rPr lang="en-US" baseline="0" noProof="0" dirty="0" smtClean="0">
                <a:latin typeface="+mn-lt"/>
              </a:rPr>
              <a:t> </a:t>
            </a:r>
            <a:r>
              <a:rPr lang="en-US" baseline="0" noProof="0" dirty="0" err="1" smtClean="0">
                <a:latin typeface="+mn-lt"/>
              </a:rPr>
              <a:t>Unidos</a:t>
            </a:r>
            <a:r>
              <a:rPr lang="en-US" baseline="0" noProof="0" dirty="0" smtClean="0">
                <a:latin typeface="+mn-lt"/>
              </a:rPr>
              <a:t>?</a:t>
            </a:r>
          </a:p>
          <a:p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Suggestions: </a:t>
            </a:r>
          </a:p>
          <a:p>
            <a:r>
              <a:rPr lang="en-US" noProof="0" dirty="0" smtClean="0"/>
              <a:t>Complete the review activities keeping in mind the communicative goals</a:t>
            </a:r>
            <a:r>
              <a:rPr lang="en-US" baseline="0" noProof="0" dirty="0" smtClean="0"/>
              <a:t> of the lesson.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8AD9A-5606-4991-B7B3-7895E63B6037}" type="slidenum">
              <a:rPr lang="en-US" smtClean="0"/>
              <a:pPr/>
              <a:t>20</a:t>
            </a:fld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Suggestions: </a:t>
            </a:r>
          </a:p>
          <a:p>
            <a:r>
              <a:rPr lang="en-US" noProof="0" dirty="0" smtClean="0"/>
              <a:t>Complete the review activities keeping in mind the communicative goals</a:t>
            </a:r>
            <a:r>
              <a:rPr lang="en-US" baseline="0" noProof="0" dirty="0" smtClean="0"/>
              <a:t> of the lesson.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8AD9A-5606-4991-B7B3-7895E63B6037}" type="slidenum">
              <a:rPr lang="en-US" smtClean="0"/>
              <a:pPr/>
              <a:t>21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</a:t>
            </a:r>
            <a:r>
              <a:rPr lang="en-US" baseline="0" noProof="0" dirty="0" smtClean="0"/>
              <a:t> 105</a:t>
            </a:r>
            <a:endParaRPr lang="en-US" noProof="0" dirty="0" smtClean="0"/>
          </a:p>
          <a:p>
            <a:r>
              <a:rPr lang="en-US" noProof="0" dirty="0" smtClean="0"/>
              <a:t>Suggestions:</a:t>
            </a:r>
          </a:p>
          <a:p>
            <a:r>
              <a:rPr lang="en-US" noProof="0" dirty="0" smtClean="0"/>
              <a:t>-Discuss with the class some examples of cultural fusion in the Americas. Talk about religious</a:t>
            </a:r>
            <a:r>
              <a:rPr lang="en-US" baseline="0" noProof="0" dirty="0" smtClean="0"/>
              <a:t> syncretism in Cuba and </a:t>
            </a:r>
            <a:r>
              <a:rPr lang="en-US" baseline="0" noProof="0" dirty="0" err="1" smtClean="0"/>
              <a:t>Brasil</a:t>
            </a:r>
            <a:r>
              <a:rPr lang="en-US" baseline="0" noProof="0" dirty="0" smtClean="0"/>
              <a:t> (e.g. </a:t>
            </a:r>
            <a:r>
              <a:rPr lang="en-US" baseline="0" noProof="0" dirty="0" err="1" smtClean="0"/>
              <a:t>santería</a:t>
            </a:r>
            <a:r>
              <a:rPr lang="en-US" baseline="0" noProof="0" dirty="0" smtClean="0"/>
              <a:t> in Cuba). </a:t>
            </a:r>
          </a:p>
          <a:p>
            <a:r>
              <a:rPr lang="en-US" baseline="0" noProof="0" dirty="0" smtClean="0"/>
              <a:t>-Talk about the African influence on Latin American music (e.g. salsa, </a:t>
            </a:r>
            <a:r>
              <a:rPr lang="en-US" baseline="0" noProof="0" dirty="0" err="1" smtClean="0"/>
              <a:t>cumbia</a:t>
            </a:r>
            <a:r>
              <a:rPr lang="en-US" baseline="0" noProof="0" dirty="0" smtClean="0"/>
              <a:t>, </a:t>
            </a:r>
            <a:r>
              <a:rPr lang="en-US" baseline="0" noProof="0" dirty="0" err="1" smtClean="0"/>
              <a:t>merengue</a:t>
            </a:r>
            <a:r>
              <a:rPr lang="en-US" baseline="0" noProof="0" dirty="0" smtClean="0"/>
              <a:t>).</a:t>
            </a:r>
          </a:p>
          <a:p>
            <a:r>
              <a:rPr lang="en-US" baseline="0" noProof="0" dirty="0" smtClean="0"/>
              <a:t>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 106-107</a:t>
            </a:r>
          </a:p>
          <a:p>
            <a:r>
              <a:rPr lang="en-US" noProof="0" dirty="0" smtClean="0"/>
              <a:t>Suggestions</a:t>
            </a:r>
          </a:p>
          <a:p>
            <a:r>
              <a:rPr lang="en-US" noProof="0" dirty="0" smtClean="0"/>
              <a:t>- Ask</a:t>
            </a:r>
            <a:r>
              <a:rPr lang="en-US" baseline="0" noProof="0" dirty="0" smtClean="0"/>
              <a:t> students to complete </a:t>
            </a:r>
            <a:r>
              <a:rPr lang="en-US" baseline="0" noProof="0" dirty="0" err="1" smtClean="0"/>
              <a:t>Actividad</a:t>
            </a:r>
            <a:r>
              <a:rPr lang="en-US" baseline="0" noProof="0" dirty="0" smtClean="0"/>
              <a:t> 4 individually, before working in pairs on </a:t>
            </a:r>
            <a:r>
              <a:rPr lang="en-US" baseline="0" noProof="0" dirty="0" err="1" smtClean="0"/>
              <a:t>Actividad</a:t>
            </a:r>
            <a:r>
              <a:rPr lang="en-US" baseline="0" noProof="0" dirty="0" smtClean="0"/>
              <a:t> 4, page 108 on the textbook. 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 107</a:t>
            </a:r>
          </a:p>
          <a:p>
            <a:r>
              <a:rPr lang="en-US" noProof="0" dirty="0" smtClean="0"/>
              <a:t>Suggestions:</a:t>
            </a:r>
          </a:p>
          <a:p>
            <a:r>
              <a:rPr lang="en-US" noProof="0" dirty="0" smtClean="0"/>
              <a:t>-Allow students to share with the class their answers to questions 1 and 2 on </a:t>
            </a:r>
            <a:r>
              <a:rPr lang="en-US" noProof="0" dirty="0" err="1" smtClean="0"/>
              <a:t>Actividad</a:t>
            </a:r>
            <a:r>
              <a:rPr lang="en-US" noProof="0" dirty="0" smtClean="0"/>
              <a:t> 5. Be prepared to share with the class some of the advantages of bilingualism</a:t>
            </a:r>
            <a:r>
              <a:rPr lang="es-CO" dirty="0" smtClean="0"/>
              <a:t>.</a:t>
            </a:r>
            <a:r>
              <a:rPr lang="es-CO" baseline="0" dirty="0" smtClean="0"/>
              <a:t> </a:t>
            </a:r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 109</a:t>
            </a:r>
          </a:p>
          <a:p>
            <a:r>
              <a:rPr lang="en-US" noProof="0" dirty="0" smtClean="0"/>
              <a:t>Suggestions:</a:t>
            </a:r>
          </a:p>
          <a:p>
            <a:r>
              <a:rPr lang="en-US" noProof="0" dirty="0" smtClean="0"/>
              <a:t>-</a:t>
            </a:r>
            <a:r>
              <a:rPr lang="en-US" baseline="0" noProof="0" dirty="0" smtClean="0"/>
              <a:t> Before discussing the answers to question 3, work on the definition of the word “</a:t>
            </a:r>
            <a:r>
              <a:rPr lang="en-US" baseline="0" noProof="0" dirty="0" err="1" smtClean="0"/>
              <a:t>xenofobia</a:t>
            </a:r>
            <a:r>
              <a:rPr lang="en-US" baseline="0" noProof="0" dirty="0" smtClean="0"/>
              <a:t>” with the class. Introduce other related words, different kinds of “</a:t>
            </a:r>
            <a:r>
              <a:rPr lang="en-US" baseline="0" noProof="0" dirty="0" err="1" smtClean="0"/>
              <a:t>fobias</a:t>
            </a:r>
            <a:r>
              <a:rPr lang="en-US" baseline="0" noProof="0" dirty="0" smtClean="0"/>
              <a:t>”: </a:t>
            </a:r>
            <a:r>
              <a:rPr lang="en-US" baseline="0" noProof="0" dirty="0" err="1" smtClean="0"/>
              <a:t>claustrofobia</a:t>
            </a:r>
            <a:r>
              <a:rPr lang="en-US" baseline="0" noProof="0" dirty="0" smtClean="0"/>
              <a:t>, </a:t>
            </a:r>
            <a:r>
              <a:rPr lang="en-US" baseline="0" noProof="0" dirty="0" err="1" smtClean="0"/>
              <a:t>aracnofobia</a:t>
            </a:r>
            <a:r>
              <a:rPr lang="en-US" baseline="0" noProof="0" dirty="0" smtClean="0"/>
              <a:t>, </a:t>
            </a:r>
            <a:r>
              <a:rPr lang="en-US" baseline="0" noProof="0" dirty="0" err="1" smtClean="0"/>
              <a:t>necrofobia</a:t>
            </a:r>
            <a:r>
              <a:rPr lang="en-US" baseline="0" noProof="0" dirty="0" smtClean="0"/>
              <a:t>, etc.)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 111</a:t>
            </a:r>
          </a:p>
          <a:p>
            <a:r>
              <a:rPr lang="en-US" noProof="0" dirty="0" smtClean="0"/>
              <a:t>Suggestions</a:t>
            </a:r>
          </a:p>
          <a:p>
            <a:r>
              <a:rPr lang="en-US" noProof="0" dirty="0" smtClean="0"/>
              <a:t>Complete </a:t>
            </a:r>
            <a:r>
              <a:rPr lang="en-US" noProof="0" dirty="0" err="1" smtClean="0"/>
              <a:t>Actividad</a:t>
            </a:r>
            <a:r>
              <a:rPr lang="en-US" noProof="0" dirty="0" smtClean="0"/>
              <a:t> 8 before completing </a:t>
            </a:r>
            <a:r>
              <a:rPr lang="en-US" noProof="0" dirty="0" err="1" smtClean="0"/>
              <a:t>Actividad</a:t>
            </a:r>
            <a:r>
              <a:rPr lang="en-US" noProof="0" dirty="0" smtClean="0"/>
              <a:t> 9, page 113 on the textbook. Activity</a:t>
            </a:r>
            <a:r>
              <a:rPr lang="en-US" baseline="0" noProof="0" dirty="0" smtClean="0"/>
              <a:t> 10 (page 113) may be used as a follow-up oral practice. </a:t>
            </a:r>
            <a:endParaRPr lang="en-US" noProof="0" dirty="0" smtClean="0"/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CO" dirty="0" smtClean="0"/>
          </a:p>
          <a:p>
            <a:r>
              <a:rPr lang="en-US" noProof="0" dirty="0" smtClean="0"/>
              <a:t>Page 111-112</a:t>
            </a:r>
          </a:p>
          <a:p>
            <a:r>
              <a:rPr lang="en-US" noProof="0" dirty="0" smtClean="0"/>
              <a:t>Suggestions</a:t>
            </a:r>
          </a:p>
          <a:p>
            <a:r>
              <a:rPr lang="en-US" noProof="0" dirty="0" smtClean="0"/>
              <a:t>Introduce</a:t>
            </a:r>
            <a:r>
              <a:rPr lang="en-US" baseline="0" noProof="0" dirty="0" smtClean="0"/>
              <a:t> the contrast in the usage of these verbs by providing  examples in two columns: “Ayer” and “</a:t>
            </a:r>
            <a:r>
              <a:rPr lang="en-US" baseline="0" noProof="0" dirty="0" err="1" smtClean="0"/>
              <a:t>cuando</a:t>
            </a:r>
            <a:r>
              <a:rPr lang="en-US" baseline="0" noProof="0" dirty="0" smtClean="0"/>
              <a:t> eras </a:t>
            </a:r>
            <a:r>
              <a:rPr lang="en-US" baseline="0" noProof="0" dirty="0" err="1" smtClean="0"/>
              <a:t>niño</a:t>
            </a:r>
            <a:r>
              <a:rPr lang="en-US" baseline="0" noProof="0" dirty="0" smtClean="0"/>
              <a:t>(a).</a:t>
            </a:r>
          </a:p>
          <a:p>
            <a:r>
              <a:rPr lang="en-US" baseline="0" noProof="0" dirty="0" smtClean="0"/>
              <a:t>e.g. Ayer </a:t>
            </a:r>
            <a:r>
              <a:rPr lang="en-US" baseline="0" noProof="0" dirty="0" err="1" smtClean="0"/>
              <a:t>conocí</a:t>
            </a:r>
            <a:r>
              <a:rPr lang="en-US" baseline="0" noProof="0" dirty="0" smtClean="0"/>
              <a:t> a </a:t>
            </a:r>
            <a:r>
              <a:rPr lang="en-US" baseline="0" noProof="0" dirty="0" err="1" smtClean="0"/>
              <a:t>una</a:t>
            </a:r>
            <a:r>
              <a:rPr lang="en-US" baseline="0" noProof="0" dirty="0" smtClean="0"/>
              <a:t> persona </a:t>
            </a:r>
            <a:r>
              <a:rPr lang="en-US" baseline="0" noProof="0" dirty="0" err="1" smtClean="0"/>
              <a:t>famosa</a:t>
            </a:r>
            <a:r>
              <a:rPr lang="en-US" baseline="0" noProof="0" dirty="0" smtClean="0"/>
              <a:t> -  </a:t>
            </a:r>
            <a:r>
              <a:rPr lang="en-US" baseline="0" noProof="0" dirty="0" err="1" smtClean="0"/>
              <a:t>Cuando</a:t>
            </a:r>
            <a:r>
              <a:rPr lang="en-US" baseline="0" noProof="0" dirty="0" smtClean="0"/>
              <a:t> era </a:t>
            </a:r>
            <a:r>
              <a:rPr lang="en-US" baseline="0" noProof="0" dirty="0" err="1" smtClean="0"/>
              <a:t>niño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conocía</a:t>
            </a:r>
            <a:r>
              <a:rPr lang="en-US" baseline="0" noProof="0" dirty="0" smtClean="0"/>
              <a:t> a </a:t>
            </a:r>
            <a:r>
              <a:rPr lang="en-US" baseline="0" noProof="0" dirty="0" err="1" smtClean="0"/>
              <a:t>todos</a:t>
            </a:r>
            <a:r>
              <a:rPr lang="en-US" baseline="0" noProof="0" dirty="0" smtClean="0"/>
              <a:t> los </a:t>
            </a:r>
            <a:r>
              <a:rPr lang="en-US" baseline="0" noProof="0" dirty="0" err="1" smtClean="0"/>
              <a:t>niños</a:t>
            </a:r>
            <a:r>
              <a:rPr lang="en-US" baseline="0" noProof="0" dirty="0" smtClean="0"/>
              <a:t> de mi </a:t>
            </a:r>
            <a:r>
              <a:rPr lang="en-US" baseline="0" noProof="0" dirty="0" err="1" smtClean="0"/>
              <a:t>vecindario</a:t>
            </a:r>
            <a:r>
              <a:rPr lang="en-US" baseline="0" noProof="0" dirty="0" smtClean="0"/>
              <a:t>. </a:t>
            </a:r>
          </a:p>
          <a:p>
            <a:r>
              <a:rPr lang="en-US" baseline="0" noProof="0" dirty="0" smtClean="0"/>
              <a:t>As a follow-up oral practice to </a:t>
            </a:r>
            <a:r>
              <a:rPr lang="en-US" baseline="0" noProof="0" dirty="0" err="1" smtClean="0"/>
              <a:t>Actividad</a:t>
            </a:r>
            <a:r>
              <a:rPr lang="en-US" baseline="0" noProof="0" dirty="0" smtClean="0"/>
              <a:t> 8 (and </a:t>
            </a:r>
            <a:r>
              <a:rPr lang="en-US" baseline="0" noProof="0" dirty="0" err="1" smtClean="0"/>
              <a:t>Actividad</a:t>
            </a:r>
            <a:r>
              <a:rPr lang="en-US" baseline="0" noProof="0" dirty="0" smtClean="0"/>
              <a:t>  8 on page 112 on the textbook) ask students to work in pairs to answer the following questions:</a:t>
            </a:r>
          </a:p>
          <a:p>
            <a:pPr marL="228600" indent="-228600">
              <a:buAutoNum type="arabicPeriod"/>
            </a:pPr>
            <a:r>
              <a:rPr lang="en-US" noProof="0" dirty="0" err="1" smtClean="0"/>
              <a:t>Recuerdas</a:t>
            </a:r>
            <a:r>
              <a:rPr lang="en-US" noProof="0" dirty="0" smtClean="0"/>
              <a:t> </a:t>
            </a:r>
            <a:r>
              <a:rPr lang="en-US" noProof="0" dirty="0" err="1" smtClean="0"/>
              <a:t>una</a:t>
            </a:r>
            <a:r>
              <a:rPr lang="en-US" noProof="0" dirty="0" smtClean="0"/>
              <a:t> </a:t>
            </a:r>
            <a:r>
              <a:rPr lang="en-US" noProof="0" dirty="0" err="1" smtClean="0"/>
              <a:t>vez</a:t>
            </a:r>
            <a:r>
              <a:rPr lang="en-US" noProof="0" dirty="0" smtClean="0"/>
              <a:t> </a:t>
            </a:r>
            <a:r>
              <a:rPr lang="en-US" noProof="0" dirty="0" err="1" smtClean="0"/>
              <a:t>que</a:t>
            </a:r>
            <a:r>
              <a:rPr lang="en-US" noProof="0" dirty="0" smtClean="0"/>
              <a:t> </a:t>
            </a:r>
            <a:r>
              <a:rPr lang="en-US" noProof="0" dirty="0" err="1" smtClean="0"/>
              <a:t>recibiste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una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buena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noticia</a:t>
            </a:r>
            <a:r>
              <a:rPr lang="en-US" baseline="0" noProof="0" dirty="0" smtClean="0"/>
              <a:t>. </a:t>
            </a:r>
            <a:r>
              <a:rPr lang="en-US" baseline="0" noProof="0" dirty="0" smtClean="0">
                <a:latin typeface="Calibri"/>
              </a:rPr>
              <a:t>¿</a:t>
            </a:r>
            <a:r>
              <a:rPr lang="en-US" baseline="0" noProof="0" dirty="0" err="1" smtClean="0"/>
              <a:t>Qué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hiciste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cuando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supiste</a:t>
            </a:r>
            <a:r>
              <a:rPr lang="en-US" baseline="0" noProof="0" dirty="0" smtClean="0"/>
              <a:t> la </a:t>
            </a:r>
            <a:r>
              <a:rPr lang="en-US" baseline="0" noProof="0" dirty="0" err="1" smtClean="0"/>
              <a:t>noticia</a:t>
            </a:r>
            <a:r>
              <a:rPr lang="en-US" baseline="0" noProof="0" dirty="0" smtClean="0"/>
              <a:t>?</a:t>
            </a:r>
          </a:p>
          <a:p>
            <a:pPr marL="228600" indent="-228600">
              <a:buAutoNum type="arabicPeriod"/>
            </a:pPr>
            <a:r>
              <a:rPr lang="en-US" baseline="0" noProof="0" dirty="0" smtClean="0">
                <a:latin typeface="+mn-lt"/>
              </a:rPr>
              <a:t>¿</a:t>
            </a:r>
            <a:r>
              <a:rPr lang="en-US" baseline="0" noProof="0" dirty="0" err="1" smtClean="0"/>
              <a:t>Recuerdas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una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vez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que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tu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mamá</a:t>
            </a:r>
            <a:r>
              <a:rPr lang="en-US" baseline="0" noProof="0" dirty="0" smtClean="0"/>
              <a:t>/</a:t>
            </a:r>
            <a:r>
              <a:rPr lang="en-US" baseline="0" noProof="0" dirty="0" err="1" smtClean="0"/>
              <a:t>tu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papá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te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dijo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hicieras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algo</a:t>
            </a:r>
            <a:r>
              <a:rPr lang="en-US" baseline="0" noProof="0" dirty="0" smtClean="0"/>
              <a:t> y no </a:t>
            </a:r>
            <a:r>
              <a:rPr lang="en-US" baseline="0" noProof="0" dirty="0" err="1" smtClean="0"/>
              <a:t>quisiste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hacerlo</a:t>
            </a:r>
            <a:r>
              <a:rPr lang="en-US" baseline="0" noProof="0" dirty="0" smtClean="0"/>
              <a:t>? </a:t>
            </a:r>
            <a:r>
              <a:rPr lang="en-US" baseline="0" noProof="0" dirty="0" smtClean="0">
                <a:latin typeface="+mn-lt"/>
              </a:rPr>
              <a:t>¿</a:t>
            </a:r>
            <a:r>
              <a:rPr lang="en-US" baseline="0" noProof="0" dirty="0" err="1" smtClean="0"/>
              <a:t>Qué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fue</a:t>
            </a:r>
            <a:r>
              <a:rPr lang="en-US" baseline="0" noProof="0" dirty="0" smtClean="0"/>
              <a:t> lo </a:t>
            </a:r>
            <a:r>
              <a:rPr lang="en-US" baseline="0" noProof="0" dirty="0" err="1" smtClean="0"/>
              <a:t>que</a:t>
            </a:r>
            <a:r>
              <a:rPr lang="en-US" baseline="0" noProof="0" dirty="0" smtClean="0"/>
              <a:t> no </a:t>
            </a:r>
            <a:r>
              <a:rPr lang="en-US" baseline="0" noProof="0" dirty="0" err="1" smtClean="0"/>
              <a:t>quisiste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hacer</a:t>
            </a:r>
            <a:r>
              <a:rPr lang="en-US" baseline="0" noProof="0" dirty="0" smtClean="0"/>
              <a:t>?</a:t>
            </a:r>
          </a:p>
          <a:p>
            <a:pPr marL="228600" indent="-228600">
              <a:buAutoNum type="arabicPeriod"/>
            </a:pPr>
            <a:r>
              <a:rPr lang="en-US" baseline="0" noProof="0" dirty="0" smtClean="0">
                <a:latin typeface="+mn-lt"/>
              </a:rPr>
              <a:t>¿</a:t>
            </a:r>
            <a:r>
              <a:rPr lang="en-US" baseline="0" noProof="0" dirty="0" err="1" smtClean="0"/>
              <a:t>Recuerdas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una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vez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que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tuviste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que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hacer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algo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que</a:t>
            </a:r>
            <a:r>
              <a:rPr lang="en-US" baseline="0" noProof="0" dirty="0" smtClean="0"/>
              <a:t> no </a:t>
            </a:r>
            <a:r>
              <a:rPr lang="en-US" baseline="0" noProof="0" dirty="0" err="1" smtClean="0"/>
              <a:t>querías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hacer</a:t>
            </a:r>
            <a:r>
              <a:rPr lang="en-US" baseline="0" noProof="0" dirty="0" smtClean="0"/>
              <a:t>? </a:t>
            </a:r>
            <a:r>
              <a:rPr lang="en-US" baseline="0" noProof="0" dirty="0" smtClean="0">
                <a:latin typeface="+mn-lt"/>
              </a:rPr>
              <a:t>¿</a:t>
            </a:r>
            <a:r>
              <a:rPr lang="en-US" baseline="0" noProof="0" dirty="0" err="1" smtClean="0"/>
              <a:t>Qué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tuviste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que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hacer</a:t>
            </a:r>
            <a:r>
              <a:rPr lang="en-US" baseline="0" noProof="0" dirty="0" smtClean="0"/>
              <a:t>?</a:t>
            </a:r>
          </a:p>
          <a:p>
            <a:pPr marL="228600" indent="-228600">
              <a:buAutoNum type="arabicPeriod"/>
            </a:pPr>
            <a:r>
              <a:rPr lang="en-US" baseline="0" noProof="0" dirty="0" smtClean="0">
                <a:latin typeface="+mn-lt"/>
              </a:rPr>
              <a:t>¿</a:t>
            </a:r>
            <a:r>
              <a:rPr lang="en-US" baseline="0" noProof="0" dirty="0" err="1" smtClean="0"/>
              <a:t>Recuerdas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una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vez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que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querías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hacer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algo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pero</a:t>
            </a:r>
            <a:r>
              <a:rPr lang="en-US" baseline="0" noProof="0" dirty="0" smtClean="0"/>
              <a:t> no </a:t>
            </a:r>
            <a:r>
              <a:rPr lang="en-US" baseline="0" noProof="0" dirty="0" err="1" smtClean="0"/>
              <a:t>pudiste</a:t>
            </a:r>
            <a:r>
              <a:rPr lang="en-US" baseline="0" noProof="0" dirty="0" smtClean="0"/>
              <a:t>? </a:t>
            </a:r>
            <a:r>
              <a:rPr lang="en-US" baseline="0" noProof="0" dirty="0" smtClean="0">
                <a:latin typeface="+mn-lt"/>
              </a:rPr>
              <a:t>¿</a:t>
            </a:r>
            <a:r>
              <a:rPr lang="en-US" baseline="0" noProof="0" dirty="0" err="1" smtClean="0"/>
              <a:t>Qué</a:t>
            </a:r>
            <a:r>
              <a:rPr lang="en-US" baseline="0" noProof="0" dirty="0" smtClean="0"/>
              <a:t> no </a:t>
            </a:r>
            <a:r>
              <a:rPr lang="en-US" baseline="0" noProof="0" dirty="0" err="1" smtClean="0"/>
              <a:t>pudiste</a:t>
            </a:r>
            <a:r>
              <a:rPr lang="en-US" baseline="0" noProof="0" dirty="0" smtClean="0"/>
              <a:t> </a:t>
            </a:r>
            <a:r>
              <a:rPr lang="en-US" baseline="0" noProof="0" dirty="0" err="1" smtClean="0"/>
              <a:t>hacer</a:t>
            </a:r>
            <a:r>
              <a:rPr lang="en-US" baseline="0" noProof="0" dirty="0" smtClean="0"/>
              <a:t>?</a:t>
            </a:r>
          </a:p>
          <a:p>
            <a:pPr marL="228600" indent="-228600">
              <a:buNone/>
            </a:pPr>
            <a:endParaRPr lang="en-US" noProof="0" dirty="0" smtClean="0"/>
          </a:p>
          <a:p>
            <a:endParaRPr lang="en-US" noProof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Page 114</a:t>
            </a:r>
          </a:p>
          <a:p>
            <a:r>
              <a:rPr lang="en-US" noProof="0" dirty="0" smtClean="0"/>
              <a:t>Suggestions:</a:t>
            </a:r>
          </a:p>
          <a:p>
            <a:r>
              <a:rPr lang="en-US" noProof="0" dirty="0" smtClean="0"/>
              <a:t>Ask</a:t>
            </a:r>
            <a:r>
              <a:rPr lang="en-US" baseline="0" noProof="0" dirty="0" smtClean="0"/>
              <a:t> students to share their answers to </a:t>
            </a:r>
            <a:r>
              <a:rPr lang="en-US" baseline="0" noProof="0" dirty="0" err="1" smtClean="0"/>
              <a:t>Actividad</a:t>
            </a:r>
            <a:r>
              <a:rPr lang="en-US" baseline="0" noProof="0" dirty="0" smtClean="0"/>
              <a:t> 10. Rank the answers based on the class responses to find out what are the three things that people miss most.</a:t>
            </a:r>
            <a:endParaRPr lang="en-US" noProof="0" dirty="0" smtClean="0"/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EE8F6E-E751-4641-8839-B570F71768EA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9F215-6EF5-4CD7-BCD3-AFB99C3F6283}" type="datetimeFigureOut">
              <a:rPr lang="en-US" smtClean="0"/>
              <a:pPr/>
              <a:t>9/10/2013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E1ECB-0EF4-4364-9F12-16031B8BF9B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60" t="32120" r="19029" b="40854"/>
          <a:stretch/>
        </p:blipFill>
        <p:spPr bwMode="auto">
          <a:xfrm>
            <a:off x="945931" y="609600"/>
            <a:ext cx="82296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16" t="76253" r="18808" b="13762"/>
          <a:stretch/>
        </p:blipFill>
        <p:spPr bwMode="auto">
          <a:xfrm>
            <a:off x="5562600" y="5715000"/>
            <a:ext cx="3101645" cy="855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48" t="19734" r="17894" b="74139"/>
          <a:stretch/>
        </p:blipFill>
        <p:spPr bwMode="auto">
          <a:xfrm>
            <a:off x="1447800" y="1"/>
            <a:ext cx="7696200" cy="930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0" y="0"/>
            <a:ext cx="16002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0" y="0"/>
            <a:ext cx="3429000" cy="6858000"/>
          </a:xfrm>
          <a:solidFill>
            <a:srgbClr val="FFC000"/>
          </a:solidFill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s-CO" sz="2000" b="1" dirty="0" smtClean="0"/>
              <a:t>Actividad 11</a:t>
            </a:r>
          </a:p>
          <a:p>
            <a:pPr marL="0" indent="0">
              <a:buNone/>
            </a:pPr>
            <a:r>
              <a:rPr lang="es-CO" sz="2000" dirty="0" smtClean="0"/>
              <a:t>Escribe tus impresiones o reacciones sobre los siguientes cuentos infantiles usando </a:t>
            </a:r>
            <a:r>
              <a:rPr lang="es-CO" sz="2000" i="1" dirty="0" smtClean="0"/>
              <a:t>lo + adjetivo</a:t>
            </a:r>
            <a:r>
              <a:rPr lang="es-CO" sz="2000" dirty="0" smtClean="0"/>
              <a:t> o </a:t>
            </a:r>
            <a:r>
              <a:rPr lang="es-CO" sz="2000" i="1" dirty="0" smtClean="0"/>
              <a:t>lo que</a:t>
            </a:r>
            <a:r>
              <a:rPr lang="es-CO" sz="2000" dirty="0" smtClean="0"/>
              <a:t>.</a:t>
            </a:r>
          </a:p>
          <a:p>
            <a:pPr>
              <a:buNone/>
            </a:pPr>
            <a:r>
              <a:rPr lang="es-CO" sz="2000" dirty="0" smtClean="0"/>
              <a:t>Cuentos:</a:t>
            </a:r>
          </a:p>
          <a:p>
            <a:pPr>
              <a:buNone/>
            </a:pPr>
            <a:r>
              <a:rPr lang="es-CO" sz="2000" i="1" dirty="0" smtClean="0"/>
              <a:t>Cenicienta</a:t>
            </a:r>
          </a:p>
          <a:p>
            <a:pPr>
              <a:buNone/>
            </a:pPr>
            <a:r>
              <a:rPr lang="es-CO" sz="2000" i="1" dirty="0" smtClean="0"/>
              <a:t>Caperucita Roja</a:t>
            </a:r>
          </a:p>
          <a:p>
            <a:pPr>
              <a:buNone/>
            </a:pPr>
            <a:r>
              <a:rPr lang="es-CO" sz="2000" i="1" dirty="0" err="1" smtClean="0"/>
              <a:t>Blancanieves</a:t>
            </a:r>
            <a:endParaRPr lang="es-CO" sz="2000" i="1" dirty="0" smtClean="0"/>
          </a:p>
          <a:p>
            <a:pPr>
              <a:buNone/>
            </a:pPr>
            <a:r>
              <a:rPr lang="es-CO" sz="2000" i="1" dirty="0" err="1" smtClean="0"/>
              <a:t>Bambi</a:t>
            </a:r>
            <a:endParaRPr lang="es-CO" sz="2000" i="1" dirty="0" smtClean="0"/>
          </a:p>
          <a:p>
            <a:pPr>
              <a:buNone/>
            </a:pPr>
            <a:endParaRPr lang="es-CO" sz="2000" dirty="0" smtClean="0"/>
          </a:p>
          <a:p>
            <a:pPr marL="0" indent="0">
              <a:buNone/>
            </a:pPr>
            <a:r>
              <a:rPr lang="es-CO" sz="2000" dirty="0" smtClean="0"/>
              <a:t>Modelo: </a:t>
            </a:r>
          </a:p>
          <a:p>
            <a:pPr marL="0" indent="0">
              <a:buNone/>
            </a:pPr>
            <a:r>
              <a:rPr lang="es-CO" sz="1800" i="1" dirty="0" smtClean="0"/>
              <a:t>Lo triste</a:t>
            </a:r>
            <a:r>
              <a:rPr lang="es-CO" sz="1800" dirty="0" smtClean="0"/>
              <a:t> es que Cenicienta tenía que trabajar muy duro para su madrastra y sus hermanastras. </a:t>
            </a:r>
          </a:p>
          <a:p>
            <a:pPr marL="457200" indent="-457200">
              <a:buAutoNum type="arabicPeriod"/>
            </a:pPr>
            <a:r>
              <a:rPr lang="es-CO" sz="2000" dirty="0" smtClean="0"/>
              <a:t>Lo bueno _____________</a:t>
            </a:r>
          </a:p>
          <a:p>
            <a:pPr marL="457200" indent="-457200">
              <a:buAutoNum type="arabicPeriod"/>
            </a:pPr>
            <a:r>
              <a:rPr lang="es-CO" sz="2000" dirty="0" smtClean="0"/>
              <a:t>Lo trágico______________</a:t>
            </a:r>
          </a:p>
          <a:p>
            <a:pPr marL="457200" indent="-457200">
              <a:buAutoNum type="arabicPeriod"/>
            </a:pPr>
            <a:r>
              <a:rPr lang="es-CO" sz="2000" dirty="0" smtClean="0"/>
              <a:t>Lo que no me gusta______</a:t>
            </a:r>
          </a:p>
          <a:p>
            <a:pPr marL="457200" indent="-457200">
              <a:buAutoNum type="arabicPeriod"/>
            </a:pPr>
            <a:r>
              <a:rPr lang="es-CO" sz="2000" dirty="0" smtClean="0"/>
              <a:t>Lo que me pone triste____</a:t>
            </a:r>
          </a:p>
          <a:p>
            <a:pPr marL="457200" indent="-457200">
              <a:buAutoNum type="arabicPeriod"/>
            </a:pPr>
            <a:r>
              <a:rPr lang="es-CO" sz="2000" dirty="0" smtClean="0"/>
              <a:t>Lo malo_______________</a:t>
            </a:r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0000" t="13496" r="25000" b="7455"/>
          <a:stretch>
            <a:fillRect/>
          </a:stretch>
        </p:blipFill>
        <p:spPr bwMode="auto">
          <a:xfrm>
            <a:off x="838200" y="0"/>
            <a:ext cx="4876800" cy="647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 cstate="print"/>
          <a:srcRect l="31654" t="80365" r="5952" b="13242"/>
          <a:stretch>
            <a:fillRect/>
          </a:stretch>
        </p:blipFill>
        <p:spPr bwMode="auto">
          <a:xfrm>
            <a:off x="838200" y="6324600"/>
            <a:ext cx="4876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0" y="0"/>
            <a:ext cx="3429000" cy="6858000"/>
          </a:xfrm>
          <a:solidFill>
            <a:srgbClr val="FFC000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b="1" dirty="0" smtClean="0"/>
              <a:t>Actividad 12</a:t>
            </a:r>
          </a:p>
          <a:p>
            <a:pPr marL="0" indent="0">
              <a:buNone/>
            </a:pPr>
            <a:r>
              <a:rPr lang="es-CO" sz="2000" dirty="0" smtClean="0"/>
              <a:t>Responde las siguientes preguntas usando SE accidental .</a:t>
            </a:r>
          </a:p>
          <a:p>
            <a:pPr marL="0" indent="0">
              <a:buNone/>
            </a:pPr>
            <a:r>
              <a:rPr lang="es-CO" sz="2000" dirty="0" smtClean="0"/>
              <a:t>Modelo:</a:t>
            </a:r>
          </a:p>
          <a:p>
            <a:pPr marL="0" indent="0">
              <a:buNone/>
            </a:pPr>
            <a:r>
              <a:rPr lang="es-CO" sz="1800" dirty="0" smtClean="0">
                <a:latin typeface="+mj-lt"/>
              </a:rPr>
              <a:t>¿Dónde están las llaves? (perder)</a:t>
            </a:r>
          </a:p>
          <a:p>
            <a:pPr>
              <a:buNone/>
            </a:pPr>
            <a:r>
              <a:rPr lang="es-CO" sz="2000" u="sng" dirty="0" smtClean="0"/>
              <a:t>Se me perdieron</a:t>
            </a:r>
          </a:p>
          <a:p>
            <a:pPr>
              <a:buNone/>
            </a:pPr>
            <a:endParaRPr lang="en-US" sz="2000" u="sng" dirty="0" smtClean="0"/>
          </a:p>
          <a:p>
            <a:pPr marL="457200" indent="-457200">
              <a:buNone/>
            </a:pPr>
            <a:r>
              <a:rPr lang="es-CO" sz="1800" dirty="0" smtClean="0"/>
              <a:t>1. ¿Hiciste la tarea? (olvidar)</a:t>
            </a:r>
          </a:p>
          <a:p>
            <a:pPr marL="457200" indent="-457200">
              <a:buNone/>
            </a:pPr>
            <a:r>
              <a:rPr lang="es-CO" sz="1800" dirty="0" smtClean="0"/>
              <a:t>_________________________</a:t>
            </a:r>
          </a:p>
          <a:p>
            <a:pPr marL="457200" indent="-457200">
              <a:buNone/>
            </a:pPr>
            <a:r>
              <a:rPr lang="es-CO" sz="1800" dirty="0" smtClean="0"/>
              <a:t>2. ¿Trajeron (</a:t>
            </a:r>
            <a:r>
              <a:rPr lang="es-CO" sz="1800" dirty="0" err="1" smtClean="0"/>
              <a:t>Uds</a:t>
            </a:r>
            <a:r>
              <a:rPr lang="es-CO" sz="1800" dirty="0" smtClean="0"/>
              <a:t>) el dinero? (quedar)</a:t>
            </a:r>
          </a:p>
          <a:p>
            <a:pPr marL="457200" indent="-457200">
              <a:buNone/>
            </a:pPr>
            <a:r>
              <a:rPr lang="es-CO" sz="1800" dirty="0" smtClean="0"/>
              <a:t>_________________________</a:t>
            </a:r>
          </a:p>
          <a:p>
            <a:pPr marL="457200" indent="-457200">
              <a:buNone/>
            </a:pPr>
            <a:r>
              <a:rPr lang="es-CO" sz="1800" dirty="0" smtClean="0"/>
              <a:t>3. ¿Por qué está roto el vaso? (caer)</a:t>
            </a:r>
          </a:p>
          <a:p>
            <a:pPr marL="457200" indent="-457200">
              <a:buNone/>
            </a:pPr>
            <a:r>
              <a:rPr lang="es-CO" sz="1800" dirty="0" smtClean="0"/>
              <a:t>_________________________</a:t>
            </a:r>
          </a:p>
          <a:p>
            <a:pPr marL="457200" indent="-457200">
              <a:buNone/>
            </a:pPr>
            <a:endParaRPr lang="es-CO" sz="1800" dirty="0" smtClean="0"/>
          </a:p>
          <a:p>
            <a:pPr marL="457200" indent="-457200">
              <a:buNone/>
            </a:pPr>
            <a:r>
              <a:rPr lang="es-CO" sz="1800" dirty="0" smtClean="0"/>
              <a:t>4. ¿Tienen más postre? (acabar)</a:t>
            </a:r>
          </a:p>
          <a:p>
            <a:pPr marL="457200" indent="-457200">
              <a:buNone/>
            </a:pPr>
            <a:r>
              <a:rPr lang="es-CO" sz="1800" dirty="0" smtClean="0"/>
              <a:t>____________________________</a:t>
            </a:r>
          </a:p>
          <a:p>
            <a:pPr marL="457200" indent="-457200">
              <a:buNone/>
            </a:pPr>
            <a:endParaRPr lang="en-US" sz="1800" dirty="0" smtClean="0"/>
          </a:p>
          <a:p>
            <a:pPr marL="457200" indent="-457200">
              <a:buNone/>
            </a:pPr>
            <a:endParaRPr lang="en-US" sz="18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3" cstate="print"/>
          <a:srcRect l="31654" t="80365" r="5952" b="13242"/>
          <a:stretch>
            <a:fillRect/>
          </a:stretch>
        </p:blipFill>
        <p:spPr bwMode="auto">
          <a:xfrm>
            <a:off x="914400" y="6324600"/>
            <a:ext cx="4800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26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4" cstate="print"/>
          <a:srcRect l="25639" t="12482" r="29593" b="5459"/>
          <a:stretch>
            <a:fillRect/>
          </a:stretch>
        </p:blipFill>
        <p:spPr bwMode="auto">
          <a:xfrm>
            <a:off x="914400" y="0"/>
            <a:ext cx="48006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0200" y="0"/>
            <a:ext cx="3733800" cy="6858000"/>
          </a:xfrm>
          <a:solidFill>
            <a:srgbClr val="FFC000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s-CO" sz="2000" b="1" dirty="0" smtClean="0"/>
              <a:t>Actividad 13</a:t>
            </a:r>
          </a:p>
          <a:p>
            <a:pPr marL="0" indent="0">
              <a:buNone/>
            </a:pPr>
            <a:r>
              <a:rPr lang="es-CO" sz="2000" dirty="0" smtClean="0"/>
              <a:t>Los padres de Felipe salieron el fin de semana y cuando regresaron encontraron que Felipe, su hijo menor, había hecho muchas travesuras en la casa. Felipe trata de explicarles a sus padres lo que pasó. Escribe sus respuestas utilizando el SE accidental. </a:t>
            </a:r>
          </a:p>
          <a:p>
            <a:pPr marL="0" indent="0">
              <a:buNone/>
            </a:pPr>
            <a:endParaRPr lang="es-CO" sz="2000" dirty="0" smtClean="0"/>
          </a:p>
          <a:p>
            <a:pPr marL="0" indent="0">
              <a:buNone/>
            </a:pPr>
            <a:r>
              <a:rPr lang="es-CO" sz="2000" dirty="0" smtClean="0"/>
              <a:t>1. </a:t>
            </a:r>
            <a:r>
              <a:rPr lang="es-CO" sz="2000" dirty="0" smtClean="0">
                <a:latin typeface="Calibri"/>
              </a:rPr>
              <a:t>¿</a:t>
            </a:r>
            <a:r>
              <a:rPr lang="es-CO" sz="2000" dirty="0" smtClean="0"/>
              <a:t>Dónde está tu computadora?</a:t>
            </a:r>
          </a:p>
          <a:p>
            <a:pPr>
              <a:buNone/>
            </a:pPr>
            <a:r>
              <a:rPr lang="es-CO" sz="2000" dirty="0" smtClean="0"/>
              <a:t>2. ¿ Sacaste a pasear al perro?</a:t>
            </a:r>
          </a:p>
          <a:p>
            <a:pPr>
              <a:buNone/>
            </a:pPr>
            <a:r>
              <a:rPr lang="es-CO" sz="2000" dirty="0" smtClean="0"/>
              <a:t>3. ¿Qué paso con tu televisor nuevo?</a:t>
            </a:r>
          </a:p>
          <a:p>
            <a:pPr>
              <a:buNone/>
            </a:pPr>
            <a:r>
              <a:rPr lang="es-CO" sz="2000" dirty="0" smtClean="0"/>
              <a:t>4. ¿ Que pasó con la comida que está en la estufa (</a:t>
            </a:r>
            <a:r>
              <a:rPr lang="es-CO" sz="2000" i="1" dirty="0" err="1" smtClean="0"/>
              <a:t>stove</a:t>
            </a:r>
            <a:r>
              <a:rPr lang="es-CO" sz="2000" dirty="0" smtClean="0"/>
              <a:t>)?</a:t>
            </a:r>
          </a:p>
          <a:p>
            <a:pPr>
              <a:buNone/>
            </a:pPr>
            <a:r>
              <a:rPr lang="es-CO" sz="2000" dirty="0" smtClean="0"/>
              <a:t>5. ¿ Qué pasó con tu celular nuevo? 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8382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29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1780" t="11250" r="27013" b="50000"/>
          <a:stretch>
            <a:fillRect/>
          </a:stretch>
        </p:blipFill>
        <p:spPr bwMode="auto">
          <a:xfrm>
            <a:off x="838200" y="0"/>
            <a:ext cx="4572000" cy="3733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 cstate="print"/>
          <a:srcRect l="28686" t="13894" r="19712" b="40741"/>
          <a:stretch>
            <a:fillRect/>
          </a:stretch>
        </p:blipFill>
        <p:spPr bwMode="auto">
          <a:xfrm>
            <a:off x="838200" y="3657600"/>
            <a:ext cx="45720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0" y="0"/>
            <a:ext cx="3810000" cy="6858000"/>
          </a:xfrm>
          <a:solidFill>
            <a:srgbClr val="FFC000"/>
          </a:solidFill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sz="2000" b="1" dirty="0" err="1" smtClean="0"/>
              <a:t>Actividad</a:t>
            </a:r>
            <a:r>
              <a:rPr lang="en-US" sz="2000" b="1" dirty="0" smtClean="0"/>
              <a:t> 14</a:t>
            </a:r>
          </a:p>
          <a:p>
            <a:pPr marL="0" indent="0">
              <a:buNone/>
            </a:pPr>
            <a:r>
              <a:rPr lang="en-US" sz="2000" dirty="0" smtClean="0"/>
              <a:t>Completa los </a:t>
            </a:r>
            <a:r>
              <a:rPr lang="en-US" sz="2000" dirty="0" err="1" smtClean="0"/>
              <a:t>espacios</a:t>
            </a:r>
            <a:r>
              <a:rPr lang="en-US" sz="2000" dirty="0" smtClean="0"/>
              <a:t> en </a:t>
            </a:r>
            <a:r>
              <a:rPr lang="en-US" sz="2000" dirty="0" err="1" smtClean="0"/>
              <a:t>blanco</a:t>
            </a:r>
            <a:r>
              <a:rPr lang="en-US" sz="2000" dirty="0" smtClean="0"/>
              <a:t> con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formas</a:t>
            </a:r>
            <a:r>
              <a:rPr lang="en-US" sz="2000" dirty="0" smtClean="0"/>
              <a:t> </a:t>
            </a:r>
            <a:r>
              <a:rPr lang="en-US" sz="2000" dirty="0" err="1" smtClean="0"/>
              <a:t>apropiadas</a:t>
            </a:r>
            <a:r>
              <a:rPr lang="en-US" sz="2000" dirty="0" smtClean="0"/>
              <a:t> del </a:t>
            </a:r>
            <a:r>
              <a:rPr lang="en-US" sz="2000" b="1" dirty="0" smtClean="0"/>
              <a:t>PRETÉRITO </a:t>
            </a:r>
            <a:r>
              <a:rPr lang="en-US" sz="2000" dirty="0" smtClean="0"/>
              <a:t>o el </a:t>
            </a:r>
            <a:r>
              <a:rPr lang="en-US" sz="2000" b="1" dirty="0" smtClean="0"/>
              <a:t>IMPERFECTO</a:t>
            </a:r>
          </a:p>
          <a:p>
            <a:pPr marL="0" indent="0">
              <a:buNone/>
            </a:pPr>
            <a:r>
              <a:rPr lang="en-US" sz="2000" dirty="0" smtClean="0"/>
              <a:t>Mi </a:t>
            </a:r>
            <a:r>
              <a:rPr lang="en-US" sz="2000" dirty="0" err="1" smtClean="0"/>
              <a:t>familia</a:t>
            </a:r>
            <a:r>
              <a:rPr lang="en-US" sz="2000" dirty="0" smtClean="0"/>
              <a:t> ________ (</a:t>
            </a:r>
            <a:r>
              <a:rPr lang="en-US" sz="2000" dirty="0" err="1" smtClean="0"/>
              <a:t>mudarse</a:t>
            </a:r>
            <a:r>
              <a:rPr lang="en-US" sz="2000" dirty="0" smtClean="0"/>
              <a:t>) a los </a:t>
            </a:r>
            <a:r>
              <a:rPr lang="en-US" sz="2000" dirty="0" err="1" smtClean="0"/>
              <a:t>Estados</a:t>
            </a:r>
            <a:r>
              <a:rPr lang="en-US" sz="2000" dirty="0" smtClean="0"/>
              <a:t> </a:t>
            </a:r>
            <a:r>
              <a:rPr lang="en-US" sz="2000" dirty="0" err="1" smtClean="0"/>
              <a:t>Unidos</a:t>
            </a:r>
            <a:r>
              <a:rPr lang="en-US" sz="2000" dirty="0" smtClean="0"/>
              <a:t> </a:t>
            </a:r>
            <a:r>
              <a:rPr lang="en-US" sz="2000" dirty="0" err="1" smtClean="0"/>
              <a:t>cuando</a:t>
            </a:r>
            <a:r>
              <a:rPr lang="en-US" sz="2000" dirty="0" smtClean="0"/>
              <a:t> </a:t>
            </a:r>
            <a:r>
              <a:rPr lang="en-US" sz="2000" dirty="0" err="1" smtClean="0"/>
              <a:t>yo</a:t>
            </a:r>
            <a:r>
              <a:rPr lang="en-US" sz="2000" dirty="0" smtClean="0"/>
              <a:t> ______(</a:t>
            </a:r>
            <a:r>
              <a:rPr lang="en-US" sz="2000" dirty="0" err="1" smtClean="0"/>
              <a:t>tener</a:t>
            </a:r>
            <a:r>
              <a:rPr lang="en-US" sz="2000" dirty="0" smtClean="0"/>
              <a:t>) 7 </a:t>
            </a:r>
            <a:r>
              <a:rPr lang="en-US" sz="2000" dirty="0" err="1" smtClean="0"/>
              <a:t>años</a:t>
            </a:r>
            <a:r>
              <a:rPr lang="en-US" sz="2000" dirty="0" smtClean="0"/>
              <a:t>. </a:t>
            </a:r>
            <a:r>
              <a:rPr lang="en-US" sz="2000" dirty="0" err="1" smtClean="0"/>
              <a:t>Nosotros</a:t>
            </a:r>
            <a:r>
              <a:rPr lang="en-US" sz="2000" dirty="0" smtClean="0"/>
              <a:t> ______ (</a:t>
            </a:r>
            <a:r>
              <a:rPr lang="en-US" sz="2000" dirty="0" err="1" smtClean="0"/>
              <a:t>vivir</a:t>
            </a:r>
            <a:r>
              <a:rPr lang="en-US" sz="2000" dirty="0" smtClean="0"/>
              <a:t>) en </a:t>
            </a:r>
            <a:r>
              <a:rPr lang="en-US" sz="2000" dirty="0" err="1" smtClean="0"/>
              <a:t>Medellín</a:t>
            </a:r>
            <a:r>
              <a:rPr lang="en-US" sz="2000" dirty="0" smtClean="0"/>
              <a:t>, Colombia. Para </a:t>
            </a:r>
            <a:r>
              <a:rPr lang="en-US" sz="2000" dirty="0" err="1" smtClean="0"/>
              <a:t>mí</a:t>
            </a:r>
            <a:r>
              <a:rPr lang="en-US" sz="2000" dirty="0" smtClean="0"/>
              <a:t> _______ (ser)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difícil</a:t>
            </a:r>
            <a:r>
              <a:rPr lang="en-US" sz="2000" dirty="0" smtClean="0"/>
              <a:t> </a:t>
            </a:r>
            <a:r>
              <a:rPr lang="en-US" sz="2000" dirty="0" err="1" smtClean="0"/>
              <a:t>adaptarme</a:t>
            </a:r>
            <a:r>
              <a:rPr lang="en-US" sz="2000" dirty="0" smtClean="0"/>
              <a:t> a mi </a:t>
            </a:r>
            <a:r>
              <a:rPr lang="en-US" sz="2000" dirty="0" err="1" smtClean="0"/>
              <a:t>nuevo</a:t>
            </a:r>
            <a:r>
              <a:rPr lang="en-US" sz="2000" dirty="0" smtClean="0"/>
              <a:t> </a:t>
            </a:r>
            <a:r>
              <a:rPr lang="en-US" sz="2000" dirty="0" err="1" smtClean="0"/>
              <a:t>hogar</a:t>
            </a:r>
            <a:r>
              <a:rPr lang="en-US" sz="2000" dirty="0" smtClean="0"/>
              <a:t>. _________ (</a:t>
            </a:r>
            <a:r>
              <a:rPr lang="en-US" sz="2000" dirty="0" err="1" smtClean="0"/>
              <a:t>sentirse</a:t>
            </a:r>
            <a:r>
              <a:rPr lang="en-US" sz="2000" dirty="0" smtClean="0"/>
              <a:t>) </a:t>
            </a:r>
            <a:r>
              <a:rPr lang="en-US" sz="2000" dirty="0" err="1" smtClean="0"/>
              <a:t>triste</a:t>
            </a:r>
            <a:r>
              <a:rPr lang="en-US" sz="2000" dirty="0" smtClean="0"/>
              <a:t> </a:t>
            </a:r>
            <a:r>
              <a:rPr lang="en-US" sz="2000" dirty="0" err="1" smtClean="0"/>
              <a:t>porque</a:t>
            </a:r>
            <a:r>
              <a:rPr lang="en-US" sz="2000" dirty="0" smtClean="0"/>
              <a:t> </a:t>
            </a:r>
            <a:r>
              <a:rPr lang="en-US" sz="2000" dirty="0" err="1" smtClean="0"/>
              <a:t>había</a:t>
            </a:r>
            <a:r>
              <a:rPr lang="en-US" sz="2000" dirty="0" smtClean="0"/>
              <a:t> </a:t>
            </a:r>
            <a:r>
              <a:rPr lang="en-US" sz="2000" dirty="0" err="1" smtClean="0"/>
              <a:t>dejado</a:t>
            </a:r>
            <a:r>
              <a:rPr lang="en-US" sz="2000" dirty="0" smtClean="0"/>
              <a:t> a </a:t>
            </a:r>
            <a:r>
              <a:rPr lang="en-US" sz="2000" dirty="0" err="1" smtClean="0"/>
              <a:t>mis</a:t>
            </a:r>
            <a:r>
              <a:rPr lang="en-US" sz="2000" dirty="0" smtClean="0"/>
              <a:t> </a:t>
            </a:r>
            <a:r>
              <a:rPr lang="en-US" sz="2000" dirty="0" err="1" smtClean="0"/>
              <a:t>primos</a:t>
            </a:r>
            <a:r>
              <a:rPr lang="en-US" sz="2000" dirty="0" smtClean="0"/>
              <a:t> y a mi </a:t>
            </a:r>
            <a:r>
              <a:rPr lang="en-US" sz="2000" dirty="0" err="1" smtClean="0"/>
              <a:t>abuelita</a:t>
            </a:r>
            <a:r>
              <a:rPr lang="en-US" sz="2000" dirty="0" smtClean="0"/>
              <a:t> en Colombia. El primer </a:t>
            </a:r>
            <a:r>
              <a:rPr lang="en-US" sz="2000" dirty="0" err="1" smtClean="0"/>
              <a:t>día</a:t>
            </a:r>
            <a:r>
              <a:rPr lang="en-US" sz="2000" dirty="0" smtClean="0"/>
              <a:t> en la </a:t>
            </a:r>
            <a:r>
              <a:rPr lang="en-US" sz="2000" dirty="0" err="1" smtClean="0"/>
              <a:t>escuela</a:t>
            </a:r>
            <a:r>
              <a:rPr lang="en-US" sz="2000" dirty="0" smtClean="0"/>
              <a:t> ______ (ser)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difícil</a:t>
            </a:r>
            <a:r>
              <a:rPr lang="en-US" sz="2000" dirty="0" smtClean="0"/>
              <a:t> </a:t>
            </a:r>
            <a:r>
              <a:rPr lang="en-US" sz="2000" dirty="0" err="1" smtClean="0"/>
              <a:t>porque</a:t>
            </a:r>
            <a:r>
              <a:rPr lang="en-US" sz="2000" dirty="0" smtClean="0"/>
              <a:t> </a:t>
            </a:r>
            <a:r>
              <a:rPr lang="en-US" sz="2000" dirty="0" err="1" smtClean="0"/>
              <a:t>yo</a:t>
            </a:r>
            <a:r>
              <a:rPr lang="en-US" sz="2000" dirty="0" smtClean="0"/>
              <a:t> no _________(</a:t>
            </a:r>
            <a:r>
              <a:rPr lang="en-US" sz="2000" dirty="0" err="1" smtClean="0"/>
              <a:t>entender</a:t>
            </a:r>
            <a:r>
              <a:rPr lang="en-US" sz="2000" dirty="0" smtClean="0"/>
              <a:t>) lo </a:t>
            </a:r>
            <a:r>
              <a:rPr lang="en-US" sz="2000" dirty="0" err="1" smtClean="0"/>
              <a:t>que</a:t>
            </a:r>
            <a:r>
              <a:rPr lang="en-US" sz="2000" dirty="0" smtClean="0"/>
              <a:t> la </a:t>
            </a:r>
            <a:r>
              <a:rPr lang="en-US" sz="2000" dirty="0" err="1" smtClean="0"/>
              <a:t>maestra</a:t>
            </a:r>
            <a:r>
              <a:rPr lang="en-US" sz="2000" dirty="0" smtClean="0"/>
              <a:t> _______(</a:t>
            </a:r>
            <a:r>
              <a:rPr lang="en-US" sz="2000" dirty="0" err="1" smtClean="0"/>
              <a:t>decir</a:t>
            </a:r>
            <a:r>
              <a:rPr lang="en-US" sz="2000" dirty="0" smtClean="0"/>
              <a:t>). Ella ________(</a:t>
            </a:r>
            <a:r>
              <a:rPr lang="en-US" sz="2000" dirty="0" err="1" smtClean="0"/>
              <a:t>hablar</a:t>
            </a:r>
            <a:r>
              <a:rPr lang="en-US" sz="2000" dirty="0" smtClean="0"/>
              <a:t>) en </a:t>
            </a:r>
            <a:r>
              <a:rPr lang="en-US" sz="2000" dirty="0" err="1" smtClean="0"/>
              <a:t>inglés</a:t>
            </a:r>
            <a:r>
              <a:rPr lang="en-US" sz="2000" dirty="0" smtClean="0"/>
              <a:t> </a:t>
            </a:r>
            <a:r>
              <a:rPr lang="en-US" sz="2000" dirty="0" err="1" smtClean="0"/>
              <a:t>todo</a:t>
            </a:r>
            <a:r>
              <a:rPr lang="en-US" sz="2000" dirty="0" smtClean="0"/>
              <a:t> el </a:t>
            </a:r>
            <a:r>
              <a:rPr lang="en-US" sz="2000" dirty="0" err="1" smtClean="0"/>
              <a:t>tiempo</a:t>
            </a:r>
            <a:r>
              <a:rPr lang="en-US" sz="2000" dirty="0" smtClean="0"/>
              <a:t>. </a:t>
            </a:r>
            <a:r>
              <a:rPr lang="en-US" sz="2000" dirty="0" err="1" smtClean="0"/>
              <a:t>Yo</a:t>
            </a:r>
            <a:r>
              <a:rPr lang="en-US" sz="2000" dirty="0" smtClean="0"/>
              <a:t> ________(</a:t>
            </a:r>
            <a:r>
              <a:rPr lang="en-US" sz="2000" dirty="0" err="1" smtClean="0"/>
              <a:t>mirar</a:t>
            </a:r>
            <a:r>
              <a:rPr lang="en-US" sz="2000" dirty="0" smtClean="0"/>
              <a:t>) a </a:t>
            </a:r>
            <a:r>
              <a:rPr lang="en-US" sz="2000" dirty="0" err="1" smtClean="0"/>
              <a:t>todos</a:t>
            </a:r>
            <a:r>
              <a:rPr lang="en-US" sz="2000" dirty="0" smtClean="0"/>
              <a:t> los </a:t>
            </a:r>
            <a:r>
              <a:rPr lang="en-US" sz="2000" dirty="0" err="1" smtClean="0"/>
              <a:t>niños</a:t>
            </a:r>
            <a:r>
              <a:rPr lang="en-US" sz="2000" dirty="0" smtClean="0"/>
              <a:t>, </a:t>
            </a:r>
            <a:r>
              <a:rPr lang="en-US" sz="2000" dirty="0" err="1" smtClean="0"/>
              <a:t>ellos</a:t>
            </a:r>
            <a:r>
              <a:rPr lang="en-US" sz="2000" dirty="0" smtClean="0"/>
              <a:t> ______(</a:t>
            </a:r>
            <a:r>
              <a:rPr lang="en-US" sz="2000" dirty="0" err="1" smtClean="0"/>
              <a:t>parecer</a:t>
            </a:r>
            <a:r>
              <a:rPr lang="en-US" sz="2000" dirty="0" smtClean="0"/>
              <a:t>)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contentos</a:t>
            </a:r>
            <a:r>
              <a:rPr lang="en-US" sz="2000" dirty="0" smtClean="0"/>
              <a:t>. </a:t>
            </a:r>
            <a:r>
              <a:rPr lang="en-US" sz="2000" dirty="0" err="1" smtClean="0"/>
              <a:t>Unos</a:t>
            </a:r>
            <a:r>
              <a:rPr lang="en-US" sz="2000" dirty="0" smtClean="0"/>
              <a:t> _______(</a:t>
            </a:r>
            <a:r>
              <a:rPr lang="en-US" sz="2000" dirty="0" err="1" smtClean="0"/>
              <a:t>hablar</a:t>
            </a:r>
            <a:r>
              <a:rPr lang="en-US" sz="2000" dirty="0" smtClean="0"/>
              <a:t>) con </a:t>
            </a:r>
            <a:r>
              <a:rPr lang="en-US" sz="2000" dirty="0" err="1" smtClean="0"/>
              <a:t>sus</a:t>
            </a:r>
            <a:r>
              <a:rPr lang="en-US" sz="2000" dirty="0" smtClean="0"/>
              <a:t> </a:t>
            </a:r>
            <a:r>
              <a:rPr lang="en-US" sz="2000" dirty="0" err="1" smtClean="0"/>
              <a:t>compañeritos</a:t>
            </a:r>
            <a:r>
              <a:rPr lang="en-US" sz="2000" dirty="0" smtClean="0"/>
              <a:t> y </a:t>
            </a:r>
            <a:r>
              <a:rPr lang="en-US" sz="2000" dirty="0" err="1" smtClean="0"/>
              <a:t>otros</a:t>
            </a:r>
            <a:r>
              <a:rPr lang="en-US" sz="2000" dirty="0" smtClean="0"/>
              <a:t> ______(</a:t>
            </a:r>
            <a:r>
              <a:rPr lang="en-US" sz="2000" dirty="0" err="1" smtClean="0"/>
              <a:t>hacer</a:t>
            </a:r>
            <a:r>
              <a:rPr lang="en-US" sz="2000" dirty="0" smtClean="0"/>
              <a:t>)  </a:t>
            </a:r>
            <a:r>
              <a:rPr lang="en-US" sz="2000" dirty="0" err="1" smtClean="0"/>
              <a:t>sus</a:t>
            </a:r>
            <a:r>
              <a:rPr lang="en-US" sz="2000" dirty="0" smtClean="0"/>
              <a:t> </a:t>
            </a:r>
            <a:r>
              <a:rPr lang="en-US" sz="2000" dirty="0" err="1" smtClean="0"/>
              <a:t>tareas</a:t>
            </a:r>
            <a:r>
              <a:rPr lang="en-US" sz="2000" dirty="0" smtClean="0"/>
              <a:t>, </a:t>
            </a:r>
            <a:r>
              <a:rPr lang="en-US" sz="2000" dirty="0" err="1" smtClean="0"/>
              <a:t>pero</a:t>
            </a:r>
            <a:r>
              <a:rPr lang="en-US" sz="2000" dirty="0" smtClean="0"/>
              <a:t> </a:t>
            </a:r>
            <a:r>
              <a:rPr lang="en-US" sz="2000" dirty="0" err="1" smtClean="0"/>
              <a:t>yo</a:t>
            </a:r>
            <a:r>
              <a:rPr lang="en-US" sz="2000" dirty="0" smtClean="0"/>
              <a:t> no ______(</a:t>
            </a:r>
            <a:r>
              <a:rPr lang="en-US" sz="2000" dirty="0" err="1" smtClean="0"/>
              <a:t>poder</a:t>
            </a:r>
            <a:r>
              <a:rPr lang="en-US" sz="2000" dirty="0" smtClean="0"/>
              <a:t>)  </a:t>
            </a:r>
            <a:r>
              <a:rPr lang="en-US" sz="2000" dirty="0" err="1" smtClean="0"/>
              <a:t>comunicarme</a:t>
            </a:r>
            <a:r>
              <a:rPr lang="en-US" sz="2000" dirty="0" smtClean="0"/>
              <a:t> con </a:t>
            </a:r>
            <a:r>
              <a:rPr lang="en-US" sz="2000" dirty="0" err="1" smtClean="0"/>
              <a:t>ellos</a:t>
            </a:r>
            <a:r>
              <a:rPr lang="en-US" sz="2000" dirty="0" smtClean="0"/>
              <a:t>. </a:t>
            </a:r>
            <a:r>
              <a:rPr lang="en-US" sz="2000" dirty="0" err="1" smtClean="0"/>
              <a:t>Esa</a:t>
            </a:r>
            <a:r>
              <a:rPr lang="en-US" sz="2000" dirty="0" smtClean="0"/>
              <a:t> </a:t>
            </a:r>
            <a:r>
              <a:rPr lang="en-US" sz="2000" dirty="0" err="1" smtClean="0"/>
              <a:t>misma</a:t>
            </a:r>
            <a:r>
              <a:rPr lang="en-US" sz="2000" dirty="0" smtClean="0"/>
              <a:t> </a:t>
            </a:r>
            <a:r>
              <a:rPr lang="en-US" sz="2000" dirty="0" err="1" smtClean="0"/>
              <a:t>semana</a:t>
            </a:r>
            <a:r>
              <a:rPr lang="en-US" sz="2000" dirty="0" smtClean="0"/>
              <a:t> ______(</a:t>
            </a:r>
            <a:r>
              <a:rPr lang="en-US" sz="2000" dirty="0" err="1" smtClean="0"/>
              <a:t>comenzar</a:t>
            </a:r>
            <a:r>
              <a:rPr lang="en-US" sz="2000" dirty="0" smtClean="0"/>
              <a:t>)  a </a:t>
            </a:r>
            <a:r>
              <a:rPr lang="en-US" sz="2000" dirty="0" err="1" smtClean="0"/>
              <a:t>tomar</a:t>
            </a:r>
            <a:r>
              <a:rPr lang="en-US" sz="2000" dirty="0" smtClean="0"/>
              <a:t> </a:t>
            </a:r>
            <a:r>
              <a:rPr lang="en-US" sz="2000" dirty="0" err="1" smtClean="0"/>
              <a:t>clases</a:t>
            </a:r>
            <a:r>
              <a:rPr lang="en-US" sz="2000" dirty="0" smtClean="0"/>
              <a:t> de </a:t>
            </a:r>
            <a:r>
              <a:rPr lang="en-US" sz="2000" dirty="0" err="1" smtClean="0"/>
              <a:t>inglés</a:t>
            </a:r>
            <a:r>
              <a:rPr lang="en-US" sz="2000" dirty="0" smtClean="0"/>
              <a:t> y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cosas</a:t>
            </a:r>
            <a:r>
              <a:rPr lang="en-US" sz="2000" dirty="0" smtClean="0"/>
              <a:t> __________(</a:t>
            </a:r>
            <a:r>
              <a:rPr lang="en-US" sz="2000" dirty="0" err="1" smtClean="0"/>
              <a:t>empezar</a:t>
            </a:r>
            <a:r>
              <a:rPr lang="en-US" sz="2000" dirty="0" smtClean="0"/>
              <a:t>) a </a:t>
            </a:r>
            <a:r>
              <a:rPr lang="en-US" sz="2000" dirty="0" err="1" smtClean="0"/>
              <a:t>mejorar</a:t>
            </a:r>
            <a:r>
              <a:rPr lang="en-US" sz="2000" dirty="0" smtClean="0"/>
              <a:t>.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8382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36770" t="12500" r="30424" b="6818"/>
          <a:stretch>
            <a:fillRect/>
          </a:stretch>
        </p:blipFill>
        <p:spPr bwMode="auto">
          <a:xfrm>
            <a:off x="838200" y="0"/>
            <a:ext cx="457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4879" t="31915" r="27272" b="14894"/>
          <a:stretch>
            <a:fillRect/>
          </a:stretch>
        </p:blipFill>
        <p:spPr bwMode="auto">
          <a:xfrm>
            <a:off x="1600199" y="152400"/>
            <a:ext cx="6643687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3581400"/>
            <a:ext cx="8229600" cy="3276600"/>
          </a:xfrm>
          <a:solidFill>
            <a:srgbClr val="FFC000"/>
          </a:solidFill>
        </p:spPr>
        <p:txBody>
          <a:bodyPr>
            <a:noAutofit/>
          </a:bodyPr>
          <a:lstStyle/>
          <a:p>
            <a:pPr>
              <a:buNone/>
            </a:pPr>
            <a:r>
              <a:rPr lang="en-US" sz="2000" b="1" dirty="0" smtClean="0"/>
              <a:t>Actividad 15</a:t>
            </a:r>
          </a:p>
          <a:p>
            <a:pPr>
              <a:buNone/>
            </a:pPr>
            <a:r>
              <a:rPr lang="en-US" sz="1800" dirty="0" smtClean="0"/>
              <a:t>Responde a </a:t>
            </a:r>
            <a:r>
              <a:rPr lang="en-US" sz="1800" dirty="0" err="1" smtClean="0"/>
              <a:t>las</a:t>
            </a:r>
            <a:r>
              <a:rPr lang="en-US" sz="1800" dirty="0" smtClean="0"/>
              <a:t> </a:t>
            </a:r>
            <a:r>
              <a:rPr lang="en-US" sz="1800" dirty="0" err="1" smtClean="0"/>
              <a:t>siguientes</a:t>
            </a:r>
            <a:r>
              <a:rPr lang="en-US" sz="1800" dirty="0" smtClean="0"/>
              <a:t> </a:t>
            </a:r>
            <a:r>
              <a:rPr lang="en-US" sz="1800" dirty="0" err="1" smtClean="0"/>
              <a:t>situaciones</a:t>
            </a:r>
            <a:r>
              <a:rPr lang="en-US" sz="1800" dirty="0" smtClean="0"/>
              <a:t> con la </a:t>
            </a:r>
            <a:r>
              <a:rPr lang="en-US" sz="1800" dirty="0" err="1" smtClean="0"/>
              <a:t>expresión</a:t>
            </a:r>
            <a:r>
              <a:rPr lang="en-US" sz="1800" dirty="0" smtClean="0"/>
              <a:t> </a:t>
            </a:r>
            <a:r>
              <a:rPr lang="en-US" sz="1800" dirty="0" err="1" smtClean="0"/>
              <a:t>apropiada</a:t>
            </a:r>
            <a:r>
              <a:rPr lang="en-US" sz="1800" dirty="0" smtClean="0"/>
              <a:t>. </a:t>
            </a:r>
          </a:p>
          <a:p>
            <a:pPr>
              <a:buAutoNum type="arabicPeriod"/>
            </a:pPr>
            <a:r>
              <a:rPr lang="en-US" sz="1800" dirty="0" smtClean="0"/>
              <a:t>Me </a:t>
            </a:r>
            <a:r>
              <a:rPr lang="en-US" sz="1800" dirty="0" err="1" smtClean="0"/>
              <a:t>acabo</a:t>
            </a:r>
            <a:r>
              <a:rPr lang="en-US" sz="1800" dirty="0" smtClean="0"/>
              <a:t> de </a:t>
            </a:r>
            <a:r>
              <a:rPr lang="en-US" sz="1800" dirty="0" err="1" smtClean="0"/>
              <a:t>enterar</a:t>
            </a:r>
            <a:r>
              <a:rPr lang="en-US" sz="1800" dirty="0" smtClean="0"/>
              <a:t> </a:t>
            </a:r>
            <a:r>
              <a:rPr lang="en-US" sz="1800" dirty="0" err="1" smtClean="0"/>
              <a:t>que</a:t>
            </a:r>
            <a:r>
              <a:rPr lang="en-US" sz="1800" dirty="0" smtClean="0"/>
              <a:t> me </a:t>
            </a:r>
            <a:r>
              <a:rPr lang="en-US" sz="1800" dirty="0" err="1" smtClean="0"/>
              <a:t>dieron</a:t>
            </a:r>
            <a:r>
              <a:rPr lang="en-US" sz="1800" dirty="0" smtClean="0"/>
              <a:t> </a:t>
            </a:r>
            <a:r>
              <a:rPr lang="en-US" sz="1800" dirty="0" err="1" smtClean="0"/>
              <a:t>una</a:t>
            </a:r>
            <a:r>
              <a:rPr lang="en-US" sz="1800" dirty="0" smtClean="0"/>
              <a:t> </a:t>
            </a:r>
            <a:r>
              <a:rPr lang="en-US" sz="1800" dirty="0" err="1" smtClean="0"/>
              <a:t>beca</a:t>
            </a:r>
            <a:r>
              <a:rPr lang="en-US" sz="1800" dirty="0" smtClean="0"/>
              <a:t> </a:t>
            </a:r>
            <a:r>
              <a:rPr lang="en-US" sz="1800" dirty="0" err="1" smtClean="0"/>
              <a:t>para</a:t>
            </a:r>
            <a:r>
              <a:rPr lang="en-US" sz="1800" dirty="0" smtClean="0"/>
              <a:t> </a:t>
            </a:r>
            <a:r>
              <a:rPr lang="en-US" sz="1800" dirty="0" err="1" smtClean="0"/>
              <a:t>ir</a:t>
            </a:r>
            <a:r>
              <a:rPr lang="en-US" sz="1800" dirty="0" smtClean="0"/>
              <a:t> a </a:t>
            </a:r>
            <a:r>
              <a:rPr lang="en-US" sz="1800" dirty="0" err="1" smtClean="0"/>
              <a:t>Brasil</a:t>
            </a:r>
            <a:r>
              <a:rPr lang="en-US" sz="1800" dirty="0" smtClean="0"/>
              <a:t> a </a:t>
            </a:r>
            <a:r>
              <a:rPr lang="en-US" sz="1800" dirty="0" err="1" smtClean="0"/>
              <a:t>estudiar</a:t>
            </a:r>
            <a:r>
              <a:rPr lang="en-US" sz="1800" dirty="0" smtClean="0"/>
              <a:t> </a:t>
            </a:r>
            <a:r>
              <a:rPr lang="en-US" sz="1800" dirty="0" err="1" smtClean="0"/>
              <a:t>portugués</a:t>
            </a:r>
            <a:r>
              <a:rPr lang="en-US" sz="1800" dirty="0" smtClean="0"/>
              <a:t>. </a:t>
            </a:r>
          </a:p>
          <a:p>
            <a:pPr>
              <a:buAutoNum type="arabicPeriod"/>
            </a:pPr>
            <a:r>
              <a:rPr lang="en-US" sz="1800" dirty="0" err="1" smtClean="0"/>
              <a:t>Conocí</a:t>
            </a:r>
            <a:r>
              <a:rPr lang="en-US" sz="1800" dirty="0" smtClean="0"/>
              <a:t> a mi </a:t>
            </a:r>
            <a:r>
              <a:rPr lang="en-US" sz="1800" dirty="0" err="1" smtClean="0"/>
              <a:t>compañero</a:t>
            </a:r>
            <a:r>
              <a:rPr lang="en-US" sz="1800" dirty="0" smtClean="0"/>
              <a:t> de </a:t>
            </a:r>
            <a:r>
              <a:rPr lang="en-US" sz="1800" dirty="0" err="1" smtClean="0"/>
              <a:t>cuarto</a:t>
            </a:r>
            <a:r>
              <a:rPr lang="en-US" sz="1800" dirty="0" smtClean="0"/>
              <a:t>. </a:t>
            </a:r>
            <a:r>
              <a:rPr lang="en-US" sz="1800" dirty="0" err="1" smtClean="0"/>
              <a:t>Parece</a:t>
            </a:r>
            <a:r>
              <a:rPr lang="en-US" sz="1800" dirty="0" smtClean="0"/>
              <a:t> </a:t>
            </a:r>
            <a:r>
              <a:rPr lang="en-US" sz="1800" dirty="0" err="1" smtClean="0"/>
              <a:t>una</a:t>
            </a:r>
            <a:r>
              <a:rPr lang="en-US" sz="1800" dirty="0" smtClean="0"/>
              <a:t> </a:t>
            </a:r>
            <a:r>
              <a:rPr lang="en-US" sz="1800" dirty="0" err="1" smtClean="0"/>
              <a:t>buena</a:t>
            </a:r>
            <a:r>
              <a:rPr lang="en-US" sz="1800" dirty="0" smtClean="0"/>
              <a:t> persona. </a:t>
            </a:r>
          </a:p>
          <a:p>
            <a:pPr>
              <a:buAutoNum type="arabicPeriod"/>
            </a:pPr>
            <a:r>
              <a:rPr lang="en-US" sz="1800" dirty="0" smtClean="0"/>
              <a:t>Se me </a:t>
            </a:r>
            <a:r>
              <a:rPr lang="en-US" sz="1800" dirty="0" err="1" smtClean="0"/>
              <a:t>perdió</a:t>
            </a:r>
            <a:r>
              <a:rPr lang="en-US" sz="1800" dirty="0" smtClean="0"/>
              <a:t> mi </a:t>
            </a:r>
            <a:r>
              <a:rPr lang="en-US" sz="1800" dirty="0" err="1" smtClean="0"/>
              <a:t>tarjeta</a:t>
            </a:r>
            <a:r>
              <a:rPr lang="en-US" sz="1800" dirty="0" smtClean="0"/>
              <a:t> del </a:t>
            </a:r>
            <a:r>
              <a:rPr lang="en-US" sz="1800" dirty="0" err="1" smtClean="0"/>
              <a:t>banco</a:t>
            </a:r>
            <a:r>
              <a:rPr lang="en-US" sz="1800" dirty="0" smtClean="0"/>
              <a:t> </a:t>
            </a:r>
            <a:r>
              <a:rPr lang="en-US" sz="1800" dirty="0" err="1" smtClean="0"/>
              <a:t>esta</a:t>
            </a:r>
            <a:r>
              <a:rPr lang="en-US" sz="1800" dirty="0" smtClean="0"/>
              <a:t> </a:t>
            </a:r>
            <a:r>
              <a:rPr lang="en-US" sz="1800" dirty="0" err="1" smtClean="0"/>
              <a:t>mañana</a:t>
            </a:r>
            <a:r>
              <a:rPr lang="en-US" sz="1800" dirty="0" smtClean="0"/>
              <a:t>. </a:t>
            </a:r>
          </a:p>
          <a:p>
            <a:pPr>
              <a:buAutoNum type="arabicPeriod"/>
            </a:pPr>
            <a:r>
              <a:rPr lang="en-US" sz="1800" dirty="0" err="1" smtClean="0"/>
              <a:t>Dejé</a:t>
            </a:r>
            <a:r>
              <a:rPr lang="en-US" sz="1800" dirty="0" smtClean="0"/>
              <a:t> la </a:t>
            </a:r>
            <a:r>
              <a:rPr lang="en-US" sz="1800" dirty="0" err="1" smtClean="0"/>
              <a:t>clase</a:t>
            </a:r>
            <a:r>
              <a:rPr lang="en-US" sz="1800" dirty="0" smtClean="0"/>
              <a:t> de </a:t>
            </a:r>
            <a:r>
              <a:rPr lang="en-US" sz="1800" dirty="0" err="1" smtClean="0"/>
              <a:t>español</a:t>
            </a:r>
            <a:r>
              <a:rPr lang="en-US" sz="1800" dirty="0" smtClean="0"/>
              <a:t> </a:t>
            </a:r>
            <a:r>
              <a:rPr lang="en-US" sz="1800" dirty="0" err="1" smtClean="0"/>
              <a:t>pero</a:t>
            </a:r>
            <a:r>
              <a:rPr lang="en-US" sz="1800" dirty="0" smtClean="0"/>
              <a:t> </a:t>
            </a:r>
            <a:r>
              <a:rPr lang="en-US" sz="1800" dirty="0" err="1" smtClean="0"/>
              <a:t>ahora</a:t>
            </a:r>
            <a:r>
              <a:rPr lang="en-US" sz="1800" dirty="0" smtClean="0"/>
              <a:t> </a:t>
            </a:r>
            <a:r>
              <a:rPr lang="en-US" sz="1800" dirty="0" err="1" smtClean="0"/>
              <a:t>estoy</a:t>
            </a:r>
            <a:r>
              <a:rPr lang="en-US" sz="1800" dirty="0" smtClean="0"/>
              <a:t> en </a:t>
            </a:r>
            <a:r>
              <a:rPr lang="en-US" sz="1800" dirty="0" err="1" smtClean="0"/>
              <a:t>una</a:t>
            </a:r>
            <a:r>
              <a:rPr lang="en-US" sz="1800" dirty="0" smtClean="0"/>
              <a:t> </a:t>
            </a:r>
            <a:r>
              <a:rPr lang="en-US" sz="1800" dirty="0" err="1" smtClean="0"/>
              <a:t>que</a:t>
            </a:r>
            <a:r>
              <a:rPr lang="en-US" sz="1800" dirty="0" smtClean="0"/>
              <a:t> </a:t>
            </a:r>
            <a:r>
              <a:rPr lang="en-US" sz="1800" dirty="0" err="1" smtClean="0"/>
              <a:t>es</a:t>
            </a:r>
            <a:r>
              <a:rPr lang="en-US" sz="1800" dirty="0" smtClean="0"/>
              <a:t> </a:t>
            </a:r>
            <a:r>
              <a:rPr lang="en-US" sz="1800" dirty="0" err="1" smtClean="0"/>
              <a:t>todavía</a:t>
            </a:r>
            <a:r>
              <a:rPr lang="en-US" sz="1800" dirty="0" smtClean="0"/>
              <a:t> </a:t>
            </a:r>
            <a:r>
              <a:rPr lang="en-US" sz="1800" dirty="0" err="1" smtClean="0"/>
              <a:t>más</a:t>
            </a:r>
            <a:r>
              <a:rPr lang="en-US" sz="1800" dirty="0" smtClean="0"/>
              <a:t> </a:t>
            </a:r>
            <a:r>
              <a:rPr lang="en-US" sz="1800" dirty="0" err="1" smtClean="0"/>
              <a:t>difícil</a:t>
            </a:r>
            <a:r>
              <a:rPr lang="en-US" sz="1800" dirty="0" smtClean="0"/>
              <a:t>.</a:t>
            </a:r>
          </a:p>
          <a:p>
            <a:pPr>
              <a:buAutoNum type="arabicPeriod"/>
            </a:pPr>
            <a:r>
              <a:rPr lang="en-US" sz="1800" dirty="0" err="1" smtClean="0"/>
              <a:t>Tiene</a:t>
            </a:r>
            <a:r>
              <a:rPr lang="en-US" sz="1800" dirty="0" smtClean="0"/>
              <a:t> 20 </a:t>
            </a:r>
            <a:r>
              <a:rPr lang="en-US" sz="1800" dirty="0" err="1" smtClean="0"/>
              <a:t>años</a:t>
            </a:r>
            <a:r>
              <a:rPr lang="en-US" sz="1800" dirty="0" smtClean="0"/>
              <a:t> y se </a:t>
            </a:r>
            <a:r>
              <a:rPr lang="en-US" sz="1800" dirty="0" err="1" smtClean="0"/>
              <a:t>viste</a:t>
            </a:r>
            <a:r>
              <a:rPr lang="en-US" sz="1800" dirty="0" smtClean="0"/>
              <a:t> </a:t>
            </a:r>
            <a:r>
              <a:rPr lang="en-US" sz="1800" dirty="0" err="1" smtClean="0"/>
              <a:t>como</a:t>
            </a:r>
            <a:r>
              <a:rPr lang="en-US" sz="1800" dirty="0" smtClean="0"/>
              <a:t> </a:t>
            </a:r>
            <a:r>
              <a:rPr lang="en-US" sz="1800" dirty="0" err="1" smtClean="0"/>
              <a:t>una</a:t>
            </a:r>
            <a:r>
              <a:rPr lang="en-US" sz="1800" dirty="0" smtClean="0"/>
              <a:t> </a:t>
            </a:r>
            <a:r>
              <a:rPr lang="en-US" sz="1800" dirty="0" err="1" smtClean="0"/>
              <a:t>niñita</a:t>
            </a:r>
            <a:r>
              <a:rPr lang="en-US" sz="1800" dirty="0" smtClean="0"/>
              <a:t>.</a:t>
            </a:r>
          </a:p>
          <a:p>
            <a:pPr>
              <a:buAutoNum type="arabicPeriod"/>
            </a:pPr>
            <a:r>
              <a:rPr lang="en-US" sz="1800" dirty="0" smtClean="0"/>
              <a:t>Mi </a:t>
            </a:r>
            <a:r>
              <a:rPr lang="en-US" sz="1800" dirty="0" err="1" smtClean="0"/>
              <a:t>familia</a:t>
            </a:r>
            <a:r>
              <a:rPr lang="en-US" sz="1800" dirty="0" smtClean="0"/>
              <a:t> y </a:t>
            </a:r>
            <a:r>
              <a:rPr lang="en-US" sz="1800" dirty="0" err="1" smtClean="0"/>
              <a:t>yo</a:t>
            </a:r>
            <a:r>
              <a:rPr lang="en-US" sz="1800" dirty="0" smtClean="0"/>
              <a:t> </a:t>
            </a:r>
            <a:r>
              <a:rPr lang="en-US" sz="1800" dirty="0" err="1" smtClean="0"/>
              <a:t>nos</a:t>
            </a:r>
            <a:r>
              <a:rPr lang="en-US" sz="1800" dirty="0" smtClean="0"/>
              <a:t> </a:t>
            </a:r>
            <a:r>
              <a:rPr lang="en-US" sz="1800" dirty="0" err="1" smtClean="0"/>
              <a:t>vamos</a:t>
            </a:r>
            <a:r>
              <a:rPr lang="en-US" sz="1800" dirty="0" smtClean="0"/>
              <a:t> a </a:t>
            </a:r>
            <a:r>
              <a:rPr lang="en-US" sz="1800" dirty="0" err="1" smtClean="0"/>
              <a:t>mudar</a:t>
            </a:r>
            <a:r>
              <a:rPr lang="en-US" sz="1800" dirty="0" smtClean="0"/>
              <a:t> a Argentina el </a:t>
            </a:r>
            <a:r>
              <a:rPr lang="en-US" sz="1800" dirty="0" err="1" smtClean="0"/>
              <a:t>próximo</a:t>
            </a:r>
            <a:r>
              <a:rPr lang="en-US" sz="1800" dirty="0" smtClean="0"/>
              <a:t> </a:t>
            </a:r>
            <a:r>
              <a:rPr lang="en-US" sz="1800" dirty="0" err="1" smtClean="0"/>
              <a:t>verano</a:t>
            </a:r>
            <a:r>
              <a:rPr lang="en-US" sz="1800" dirty="0" smtClean="0"/>
              <a:t>.</a:t>
            </a:r>
          </a:p>
          <a:p>
            <a:pPr>
              <a:buAutoNum type="arabicPeriod"/>
            </a:pPr>
            <a:r>
              <a:rPr lang="en-US" sz="1800" dirty="0" err="1" smtClean="0"/>
              <a:t>Casi</a:t>
            </a:r>
            <a:r>
              <a:rPr lang="en-US" sz="1800" dirty="0" smtClean="0"/>
              <a:t> </a:t>
            </a:r>
            <a:r>
              <a:rPr lang="en-US" sz="1800" dirty="0" err="1" smtClean="0"/>
              <a:t>atropello</a:t>
            </a:r>
            <a:r>
              <a:rPr lang="en-US" sz="1800" dirty="0" smtClean="0"/>
              <a:t> a un </a:t>
            </a:r>
            <a:r>
              <a:rPr lang="en-US" sz="1800" dirty="0" err="1" smtClean="0"/>
              <a:t>niño</a:t>
            </a:r>
            <a:r>
              <a:rPr lang="en-US" sz="1800" dirty="0" smtClean="0"/>
              <a:t> con mi </a:t>
            </a:r>
            <a:r>
              <a:rPr lang="en-US" sz="1800" dirty="0" err="1" smtClean="0"/>
              <a:t>carro</a:t>
            </a:r>
            <a:r>
              <a:rPr lang="en-US" sz="1800" dirty="0" smtClean="0"/>
              <a:t>. </a:t>
            </a: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0" y="0"/>
            <a:ext cx="3429000" cy="6858000"/>
          </a:xfrm>
          <a:solidFill>
            <a:srgbClr val="FFC000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b="1" dirty="0" smtClean="0"/>
              <a:t>Actividad 16</a:t>
            </a:r>
          </a:p>
          <a:p>
            <a:pPr marL="0" indent="0">
              <a:buNone/>
            </a:pPr>
            <a:r>
              <a:rPr lang="es-CO" sz="2000" dirty="0" smtClean="0"/>
              <a:t>Completa los espacios en blanco con la forma apropiada de los verbos </a:t>
            </a:r>
            <a:r>
              <a:rPr lang="es-CO" sz="2000" i="1" dirty="0" smtClean="0"/>
              <a:t>en pretérito perfecto. </a:t>
            </a:r>
          </a:p>
          <a:p>
            <a:pPr marL="0" indent="0">
              <a:buNone/>
            </a:pPr>
            <a:endParaRPr lang="es-CO" sz="2000" dirty="0" smtClean="0"/>
          </a:p>
          <a:p>
            <a:pPr marL="0" indent="0">
              <a:buNone/>
            </a:pPr>
            <a:r>
              <a:rPr lang="es-CO" sz="2000" dirty="0" smtClean="0"/>
              <a:t>Desde que comenzó a estudiar en la nueva escuela Darío  _________ (mejorar) mucho en sus estudios. __________ (ganar) premios en concursos en matemáticas y cálculo. Sus padres _________________ (prometer) que le van a comprar un nuevo computador si continúa mejorando sus notas. Lo malo es que Darío y yo no _____________ (salir) desde hace dos semanas porque ahora el sólo tiene tiempo para estudiar. </a:t>
            </a:r>
          </a:p>
          <a:p>
            <a:pPr marL="0" indent="0">
              <a:buNone/>
            </a:pPr>
            <a:endParaRPr lang="es-CO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3" cstate="print"/>
          <a:srcRect l="31654" t="80365" r="5952" b="13242"/>
          <a:stretch>
            <a:fillRect/>
          </a:stretch>
        </p:blipFill>
        <p:spPr bwMode="auto">
          <a:xfrm>
            <a:off x="914400" y="6324600"/>
            <a:ext cx="4800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63" name="Picture 3"/>
          <p:cNvPicPr>
            <a:picLocks noGrp="1" noChangeAspect="1" noChangeArrowheads="1"/>
          </p:cNvPicPr>
          <p:nvPr>
            <p:ph sz="half" idx="1"/>
          </p:nvPr>
        </p:nvPicPr>
        <p:blipFill>
          <a:blip r:embed="rId4" cstate="print"/>
          <a:srcRect l="31746" t="12000" r="23810" b="12000"/>
          <a:stretch>
            <a:fillRect/>
          </a:stretch>
        </p:blipFill>
        <p:spPr bwMode="auto">
          <a:xfrm>
            <a:off x="990600" y="0"/>
            <a:ext cx="4724400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0"/>
            <a:ext cx="3581400" cy="6858000"/>
          </a:xfrm>
          <a:solidFill>
            <a:srgbClr val="FFC000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b="1" dirty="0" smtClean="0"/>
              <a:t>Actividad 17</a:t>
            </a:r>
          </a:p>
          <a:p>
            <a:pPr marL="0" indent="0">
              <a:buNone/>
            </a:pPr>
            <a:r>
              <a:rPr lang="en-US" sz="2000" dirty="0" smtClean="0"/>
              <a:t>Trabaja con un(a)  </a:t>
            </a:r>
            <a:r>
              <a:rPr lang="en-US" sz="2000" dirty="0" err="1" smtClean="0"/>
              <a:t>compañero</a:t>
            </a:r>
            <a:r>
              <a:rPr lang="en-US" sz="2000" dirty="0" smtClean="0"/>
              <a:t>(a)  de </a:t>
            </a:r>
            <a:r>
              <a:rPr lang="en-US" sz="2000" dirty="0" err="1" smtClean="0"/>
              <a:t>clase</a:t>
            </a:r>
            <a:r>
              <a:rPr lang="en-US" sz="2000" dirty="0" smtClean="0"/>
              <a:t> y </a:t>
            </a:r>
            <a:r>
              <a:rPr lang="en-US" sz="2000" dirty="0" err="1" smtClean="0"/>
              <a:t>responde</a:t>
            </a:r>
            <a:r>
              <a:rPr lang="en-US" sz="2000" dirty="0" smtClean="0"/>
              <a:t>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siguientes</a:t>
            </a:r>
            <a:r>
              <a:rPr lang="en-US" sz="2000" dirty="0" smtClean="0"/>
              <a:t> </a:t>
            </a:r>
            <a:r>
              <a:rPr lang="en-US" sz="2000" dirty="0" err="1" smtClean="0"/>
              <a:t>preguntas</a:t>
            </a:r>
            <a:r>
              <a:rPr lang="en-US" sz="2000" dirty="0" smtClean="0"/>
              <a:t>.</a:t>
            </a:r>
          </a:p>
          <a:p>
            <a:pPr>
              <a:buNone/>
            </a:pPr>
            <a:endParaRPr lang="en-US" sz="2000" dirty="0" smtClean="0"/>
          </a:p>
          <a:p>
            <a:pPr marL="457200" indent="-457200">
              <a:buAutoNum type="arabicPeriod"/>
            </a:pPr>
            <a:r>
              <a:rPr lang="en-US" sz="2000" dirty="0" smtClean="0">
                <a:latin typeface="Calibri"/>
              </a:rPr>
              <a:t>¿</a:t>
            </a:r>
            <a:r>
              <a:rPr lang="en-US" sz="2000" dirty="0" smtClean="0"/>
              <a:t>Has </a:t>
            </a:r>
            <a:r>
              <a:rPr lang="en-US" sz="2000" dirty="0" err="1" smtClean="0"/>
              <a:t>visto</a:t>
            </a:r>
            <a:r>
              <a:rPr lang="en-US" sz="2000" dirty="0" smtClean="0"/>
              <a:t> /</a:t>
            </a:r>
            <a:r>
              <a:rPr lang="en-US" sz="2000" dirty="0" err="1" smtClean="0"/>
              <a:t>conocido</a:t>
            </a:r>
            <a:r>
              <a:rPr lang="en-US" sz="2000" dirty="0" smtClean="0"/>
              <a:t> a </a:t>
            </a:r>
            <a:r>
              <a:rPr lang="en-US" sz="2000" dirty="0" err="1" smtClean="0"/>
              <a:t>una</a:t>
            </a:r>
            <a:r>
              <a:rPr lang="en-US" sz="2000" dirty="0" smtClean="0"/>
              <a:t> persona </a:t>
            </a:r>
            <a:r>
              <a:rPr lang="en-US" sz="2000" dirty="0" err="1" smtClean="0"/>
              <a:t>famosa</a:t>
            </a:r>
            <a:r>
              <a:rPr lang="en-US" sz="2000" dirty="0" smtClean="0"/>
              <a:t> </a:t>
            </a:r>
            <a:r>
              <a:rPr lang="en-US" sz="2000" dirty="0" err="1" smtClean="0"/>
              <a:t>alguna</a:t>
            </a:r>
            <a:r>
              <a:rPr lang="en-US" sz="2000" dirty="0" smtClean="0"/>
              <a:t> </a:t>
            </a:r>
            <a:r>
              <a:rPr lang="en-US" sz="2000" dirty="0" err="1" smtClean="0"/>
              <a:t>vez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¿ </a:t>
            </a:r>
            <a:r>
              <a:rPr lang="en-US" sz="2000" dirty="0" err="1" smtClean="0"/>
              <a:t>Alguna</a:t>
            </a:r>
            <a:r>
              <a:rPr lang="en-US" sz="2000" dirty="0" smtClean="0"/>
              <a:t> </a:t>
            </a:r>
            <a:r>
              <a:rPr lang="en-US" sz="2000" dirty="0" err="1" smtClean="0"/>
              <a:t>vez</a:t>
            </a:r>
            <a:r>
              <a:rPr lang="en-US" sz="2000" dirty="0" smtClean="0"/>
              <a:t> has </a:t>
            </a:r>
            <a:r>
              <a:rPr lang="en-US" sz="2000" dirty="0" err="1" smtClean="0"/>
              <a:t>viajado</a:t>
            </a:r>
            <a:r>
              <a:rPr lang="en-US" sz="2000" dirty="0" smtClean="0"/>
              <a:t> al </a:t>
            </a:r>
            <a:r>
              <a:rPr lang="en-US" sz="2000" dirty="0" err="1" smtClean="0"/>
              <a:t>extranjero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¿</a:t>
            </a:r>
            <a:r>
              <a:rPr lang="en-US" sz="2000" dirty="0" err="1" smtClean="0"/>
              <a:t>Alguna</a:t>
            </a:r>
            <a:r>
              <a:rPr lang="en-US" sz="2000" dirty="0" smtClean="0"/>
              <a:t> </a:t>
            </a:r>
            <a:r>
              <a:rPr lang="en-US" sz="2000" dirty="0" err="1" smtClean="0"/>
              <a:t>vez</a:t>
            </a:r>
            <a:r>
              <a:rPr lang="en-US" sz="2000" dirty="0" smtClean="0"/>
              <a:t> </a:t>
            </a:r>
            <a:r>
              <a:rPr lang="en-US" sz="2000" dirty="0" err="1" smtClean="0"/>
              <a:t>te</a:t>
            </a:r>
            <a:r>
              <a:rPr lang="en-US" sz="2000" dirty="0" smtClean="0"/>
              <a:t> has </a:t>
            </a:r>
            <a:r>
              <a:rPr lang="en-US" sz="2000" dirty="0" err="1" smtClean="0"/>
              <a:t>perdido</a:t>
            </a:r>
            <a:r>
              <a:rPr lang="en-US" sz="2000" dirty="0" smtClean="0"/>
              <a:t> en </a:t>
            </a:r>
            <a:r>
              <a:rPr lang="en-US" sz="2000" dirty="0" err="1" smtClean="0"/>
              <a:t>una</a:t>
            </a:r>
            <a:r>
              <a:rPr lang="en-US" sz="2000" dirty="0" smtClean="0"/>
              <a:t> ciudad?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¿</a:t>
            </a:r>
            <a:r>
              <a:rPr lang="en-US" sz="2000" dirty="0" err="1" smtClean="0"/>
              <a:t>Alguna</a:t>
            </a:r>
            <a:r>
              <a:rPr lang="en-US" sz="2000" dirty="0" smtClean="0"/>
              <a:t> </a:t>
            </a:r>
            <a:r>
              <a:rPr lang="en-US" sz="2000" dirty="0" err="1" smtClean="0"/>
              <a:t>vez</a:t>
            </a:r>
            <a:r>
              <a:rPr lang="en-US" sz="2000" dirty="0" smtClean="0"/>
              <a:t> has </a:t>
            </a:r>
            <a:r>
              <a:rPr lang="en-US" sz="2000" dirty="0" err="1" smtClean="0"/>
              <a:t>perdido</a:t>
            </a:r>
            <a:r>
              <a:rPr lang="en-US" sz="2000" dirty="0" smtClean="0"/>
              <a:t> </a:t>
            </a:r>
            <a:r>
              <a:rPr lang="en-US" sz="2000" dirty="0" err="1" smtClean="0"/>
              <a:t>tus</a:t>
            </a:r>
            <a:r>
              <a:rPr lang="en-US" sz="2000" dirty="0" smtClean="0"/>
              <a:t> </a:t>
            </a:r>
            <a:r>
              <a:rPr lang="en-US" sz="2000" dirty="0" err="1" smtClean="0"/>
              <a:t>llaves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¿</a:t>
            </a:r>
            <a:r>
              <a:rPr lang="en-US" sz="2000" dirty="0" err="1" smtClean="0"/>
              <a:t>Alguna</a:t>
            </a:r>
            <a:r>
              <a:rPr lang="en-US" sz="2000" dirty="0" smtClean="0"/>
              <a:t> </a:t>
            </a:r>
            <a:r>
              <a:rPr lang="en-US" sz="2000" dirty="0" err="1" smtClean="0"/>
              <a:t>vez</a:t>
            </a:r>
            <a:r>
              <a:rPr lang="en-US" sz="2000" dirty="0" smtClean="0"/>
              <a:t> has </a:t>
            </a:r>
            <a:r>
              <a:rPr lang="en-US" sz="2000" dirty="0" err="1" smtClean="0"/>
              <a:t>tenido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cita</a:t>
            </a:r>
            <a:r>
              <a:rPr lang="en-US" sz="2000" dirty="0" smtClean="0"/>
              <a:t> a </a:t>
            </a:r>
            <a:r>
              <a:rPr lang="en-US" sz="2000" dirty="0" err="1" smtClean="0"/>
              <a:t>ciegas</a:t>
            </a:r>
            <a:r>
              <a:rPr lang="en-US" sz="2000" dirty="0" smtClean="0"/>
              <a:t>?</a:t>
            </a:r>
          </a:p>
          <a:p>
            <a:pPr marL="457200" indent="-457200">
              <a:buNone/>
            </a:pPr>
            <a:endParaRPr lang="en-US" sz="2000" dirty="0" smtClean="0"/>
          </a:p>
          <a:p>
            <a:pPr marL="457200" indent="-457200">
              <a:buNone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0668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386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7419" t="12987" r="18626" b="16883"/>
          <a:stretch>
            <a:fillRect/>
          </a:stretch>
        </p:blipFill>
        <p:spPr bwMode="auto">
          <a:xfrm>
            <a:off x="990600" y="0"/>
            <a:ext cx="4648200" cy="64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 cstate="print"/>
          <a:srcRect l="31654" t="80365" r="5952" b="13242"/>
          <a:stretch>
            <a:fillRect/>
          </a:stretch>
        </p:blipFill>
        <p:spPr bwMode="auto">
          <a:xfrm>
            <a:off x="990600" y="6324600"/>
            <a:ext cx="46482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7400" y="0"/>
            <a:ext cx="3276600" cy="6858000"/>
          </a:xfrm>
          <a:solidFill>
            <a:srgbClr val="FFCC00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s-US" sz="2000" b="1" dirty="0" smtClean="0"/>
              <a:t>Actividad 18</a:t>
            </a:r>
          </a:p>
          <a:p>
            <a:pPr>
              <a:buNone/>
            </a:pPr>
            <a:r>
              <a:rPr lang="es-US" sz="2000" i="1" dirty="0" smtClean="0"/>
              <a:t>Antes de ver el video</a:t>
            </a:r>
          </a:p>
          <a:p>
            <a:pPr marL="0" indent="0">
              <a:buNone/>
            </a:pPr>
            <a:r>
              <a:rPr lang="es-US" sz="2000" dirty="0" smtClean="0"/>
              <a:t>Lee la descripción de la película “Al otro lado”. Esta película trata el tema de la migración y la separación de las familias. Trabaja con un(a) compañero(a) y responde la  siguiente pregunta. </a:t>
            </a:r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None/>
            </a:pPr>
            <a:r>
              <a:rPr lang="es-US" sz="2000" dirty="0" smtClean="0">
                <a:latin typeface="Calibri"/>
              </a:rPr>
              <a:t>¿</a:t>
            </a:r>
            <a:r>
              <a:rPr lang="es-US" sz="2000" dirty="0" smtClean="0"/>
              <a:t>Cuáles crees que son los principales problemas que enfrentan los niños en las familias que emigran a otro país?</a:t>
            </a:r>
          </a:p>
          <a:p>
            <a:pPr marL="457200" indent="-457200">
              <a:buAutoNum type="arabicPeriod"/>
            </a:pPr>
            <a:r>
              <a:rPr lang="es-US" sz="2000" dirty="0" smtClean="0"/>
              <a:t>____________________</a:t>
            </a:r>
          </a:p>
          <a:p>
            <a:pPr marL="457200" indent="-457200">
              <a:buAutoNum type="arabicPeriod"/>
            </a:pPr>
            <a:r>
              <a:rPr lang="es-US" sz="2000" dirty="0" smtClean="0"/>
              <a:t>____________________</a:t>
            </a:r>
          </a:p>
          <a:p>
            <a:pPr marL="457200" indent="-457200">
              <a:buAutoNum type="arabicPeriod"/>
            </a:pPr>
            <a:r>
              <a:rPr lang="es-US" sz="2000" dirty="0" smtClean="0"/>
              <a:t>____________________</a:t>
            </a:r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 marL="0" indent="-91440">
              <a:buNone/>
            </a:pPr>
            <a:endParaRPr lang="es-US" sz="1800" dirty="0" smtClean="0"/>
          </a:p>
          <a:p>
            <a:pPr marL="0" indent="-91440">
              <a:buNone/>
            </a:pPr>
            <a:endParaRPr lang="es-US" sz="1800" dirty="0" smtClean="0"/>
          </a:p>
          <a:p>
            <a:pPr marL="0" indent="0">
              <a:buNone/>
            </a:pPr>
            <a:endParaRPr lang="en-US" sz="2000" b="1" dirty="0" smtClean="0"/>
          </a:p>
          <a:p>
            <a:pPr marL="0" indent="0">
              <a:buNone/>
            </a:pPr>
            <a:endParaRPr lang="en-US" sz="1800" dirty="0" smtClean="0">
              <a:latin typeface="Times New Roman"/>
              <a:cs typeface="Times New Roman"/>
            </a:endParaRPr>
          </a:p>
          <a:p>
            <a:pPr marL="0" indent="0">
              <a:buFontTx/>
              <a:buChar char="-"/>
            </a:pPr>
            <a:endParaRPr lang="en-US" sz="1800" dirty="0" smtClean="0"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838200" cy="6858000"/>
          </a:xfrm>
          <a:prstGeom prst="rect">
            <a:avLst/>
          </a:prstGeom>
          <a:blipFill>
            <a:blip r:embed="rId3" cstate="print"/>
            <a:tile tx="0" ty="0" sx="100000" sy="100000" flip="none" algn="tl"/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4" cstate="print"/>
          <a:srcRect l="29481" t="81164" r="5952" b="13242"/>
          <a:stretch>
            <a:fillRect/>
          </a:stretch>
        </p:blipFill>
        <p:spPr bwMode="auto">
          <a:xfrm>
            <a:off x="838200" y="6324600"/>
            <a:ext cx="5105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4" cstate="print"/>
          <a:srcRect l="29481" t="81164" r="5952" b="13242"/>
          <a:stretch>
            <a:fillRect/>
          </a:stretch>
        </p:blipFill>
        <p:spPr bwMode="auto">
          <a:xfrm>
            <a:off x="838200" y="0"/>
            <a:ext cx="5105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0" y="0"/>
            <a:ext cx="9906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41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5" cstate="print"/>
          <a:srcRect l="19734" t="11475" r="25617" b="8197"/>
          <a:stretch>
            <a:fillRect/>
          </a:stretch>
        </p:blipFill>
        <p:spPr bwMode="auto">
          <a:xfrm>
            <a:off x="990600" y="533400"/>
            <a:ext cx="4953000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0"/>
            <a:ext cx="2551113" cy="1435100"/>
          </a:xfrm>
        </p:spPr>
        <p:txBody>
          <a:bodyPr>
            <a:normAutofit/>
          </a:bodyPr>
          <a:lstStyle/>
          <a:p>
            <a: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Repaso</a:t>
            </a:r>
            <a:b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s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29000" y="0"/>
            <a:ext cx="5715000" cy="6858000"/>
          </a:xfrm>
          <a:solidFill>
            <a:srgbClr val="FFCD2F"/>
          </a:solidFill>
        </p:spPr>
        <p:txBody>
          <a:bodyPr>
            <a:normAutofit fontScale="62500" lnSpcReduction="20000"/>
          </a:bodyPr>
          <a:lstStyle/>
          <a:p>
            <a:pPr>
              <a:buNone/>
            </a:pPr>
            <a:r>
              <a:rPr lang="es-US" b="1" dirty="0" smtClean="0"/>
              <a:t>Actividad 19</a:t>
            </a:r>
          </a:p>
          <a:p>
            <a:pPr marL="0" indent="0">
              <a:buNone/>
            </a:pPr>
            <a:r>
              <a:rPr lang="es-US" sz="2900" dirty="0" smtClean="0"/>
              <a:t>Completa las frases con las palabras y expresiones apropiadas</a:t>
            </a:r>
            <a:r>
              <a:rPr lang="es-US" sz="3800" dirty="0" smtClean="0"/>
              <a:t>. </a:t>
            </a:r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3800" dirty="0" smtClean="0"/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None/>
            </a:pPr>
            <a:r>
              <a:rPr lang="es-US" sz="2000" dirty="0" smtClean="0"/>
              <a:t> </a:t>
            </a:r>
          </a:p>
          <a:p>
            <a:pPr marL="0" indent="0">
              <a:buFontTx/>
              <a:buChar char="-"/>
            </a:pPr>
            <a:endParaRPr lang="es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914400" y="990600"/>
            <a:ext cx="2667000" cy="5867400"/>
          </a:xfrm>
          <a:solidFill>
            <a:srgbClr val="FFCD2F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>
            <a:normAutofit lnSpcReduction="10000"/>
          </a:bodyPr>
          <a:lstStyle/>
          <a:p>
            <a:r>
              <a:rPr lang="es-US" sz="2000" b="1" cap="all" dirty="0" smtClean="0"/>
              <a:t>Meta comunicativa</a:t>
            </a:r>
          </a:p>
          <a:p>
            <a:r>
              <a:rPr lang="es-US" sz="2000" i="1" dirty="0" smtClean="0"/>
              <a:t>-Hablar de la inmigración</a:t>
            </a:r>
          </a:p>
          <a:p>
            <a:endParaRPr lang="es-US" sz="2000" i="1" dirty="0" smtClean="0"/>
          </a:p>
          <a:p>
            <a:r>
              <a:rPr lang="es-US" sz="2000" i="1" dirty="0" smtClean="0"/>
              <a:t>-Hablar de la historia familiar</a:t>
            </a:r>
          </a:p>
          <a:p>
            <a:endParaRPr lang="es-US" sz="2000" i="1" dirty="0" smtClean="0"/>
          </a:p>
          <a:p>
            <a:r>
              <a:rPr lang="es-US" sz="2000" dirty="0" smtClean="0"/>
              <a:t>Investiga sobre los principales grupos de inmigrantes que han llegado a los Estados Unidos durante los últimos 20 años. </a:t>
            </a:r>
            <a:r>
              <a:rPr lang="es-US" sz="2000" dirty="0" smtClean="0">
                <a:latin typeface="Calibri"/>
              </a:rPr>
              <a:t>¿</a:t>
            </a:r>
            <a:r>
              <a:rPr lang="es-US" sz="2000" dirty="0" smtClean="0"/>
              <a:t>De qué países provienen estos inmigrantes? </a:t>
            </a:r>
          </a:p>
          <a:p>
            <a:r>
              <a:rPr lang="es-US" sz="2000" dirty="0" smtClean="0"/>
              <a:t>¿Cuáles son los principales problemas que enfrentan estas personas?</a:t>
            </a:r>
          </a:p>
          <a:p>
            <a:endParaRPr lang="es-US" sz="2000" dirty="0" smtClean="0"/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dirty="0"/>
          </a:p>
        </p:txBody>
      </p:sp>
      <p:sp>
        <p:nvSpPr>
          <p:cNvPr id="9" name="Rectangle 8"/>
          <p:cNvSpPr/>
          <p:nvPr/>
        </p:nvSpPr>
        <p:spPr>
          <a:xfrm>
            <a:off x="4479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s-US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953000" y="990600"/>
            <a:ext cx="2895600" cy="181588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600" dirty="0" smtClean="0"/>
              <a:t>mulatos  </a:t>
            </a:r>
          </a:p>
          <a:p>
            <a:r>
              <a:rPr lang="es-CO" sz="1600" dirty="0" smtClean="0"/>
              <a:t>discriminación  </a:t>
            </a:r>
          </a:p>
          <a:p>
            <a:r>
              <a:rPr lang="es-CO" sz="1600" dirty="0" smtClean="0"/>
              <a:t>recibir con los brazos abiertos</a:t>
            </a:r>
          </a:p>
          <a:p>
            <a:r>
              <a:rPr lang="es-CO" sz="1600" dirty="0" smtClean="0"/>
              <a:t>mano de obra barata</a:t>
            </a:r>
          </a:p>
          <a:p>
            <a:r>
              <a:rPr lang="es-CO" sz="1600" dirty="0" smtClean="0"/>
              <a:t>echar de menos</a:t>
            </a:r>
          </a:p>
          <a:p>
            <a:r>
              <a:rPr lang="es-CO" sz="1600" dirty="0" smtClean="0"/>
              <a:t>refugiados</a:t>
            </a:r>
          </a:p>
          <a:p>
            <a:r>
              <a:rPr lang="es-CO" sz="1600" dirty="0" smtClean="0"/>
              <a:t>mestizos </a:t>
            </a:r>
            <a:endParaRPr lang="es-CO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3657600" y="2819400"/>
            <a:ext cx="5486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US" sz="1600" dirty="0" smtClean="0"/>
          </a:p>
          <a:p>
            <a:r>
              <a:rPr lang="es-US" sz="1600" dirty="0" smtClean="0"/>
              <a:t>- Los  inmigrantes generalmente _______________ a su país de origen. Extrañan su comida y sus costumbres. </a:t>
            </a:r>
            <a:endParaRPr lang="en-US" sz="1600" dirty="0" smtClean="0"/>
          </a:p>
          <a:p>
            <a:r>
              <a:rPr lang="es-US" sz="1600" dirty="0" smtClean="0"/>
              <a:t>- Los ______________ son personas que tienen que abandonar su país por causa de la guerra o persecución política.</a:t>
            </a:r>
            <a:endParaRPr lang="en-US" sz="1600" dirty="0" smtClean="0"/>
          </a:p>
          <a:p>
            <a:r>
              <a:rPr lang="es-US" sz="1600" dirty="0" smtClean="0"/>
              <a:t>- Los ______________ y ______________ son ejemplos de mezclas raciales que se dieron en las Américas. </a:t>
            </a:r>
            <a:endParaRPr lang="en-US" sz="1600" dirty="0" smtClean="0"/>
          </a:p>
          <a:p>
            <a:r>
              <a:rPr lang="es-US" sz="1600" dirty="0" smtClean="0"/>
              <a:t>- Muchos inmigrantes  tienen que trabajar duro, los empleadores los contratan porque ofrecen________________.</a:t>
            </a:r>
            <a:endParaRPr lang="en-US" sz="1600" dirty="0" smtClean="0"/>
          </a:p>
          <a:p>
            <a:r>
              <a:rPr lang="es-US" sz="1600" dirty="0" smtClean="0"/>
              <a:t>- Uno de los problemas que enfrentan muchos inmigrantes es la _______________________________.</a:t>
            </a:r>
            <a:endParaRPr lang="en-US" sz="1600" dirty="0" smtClean="0"/>
          </a:p>
          <a:p>
            <a:r>
              <a:rPr lang="es-US" sz="1600" dirty="0" smtClean="0"/>
              <a:t>- No es fácil emigrar a otro país y encontrar un lugar en el que te ___________________________________________. Muchas veces los inmigrantes no son bienvenidos. </a:t>
            </a:r>
            <a:endParaRPr lang="en-US" sz="1600" dirty="0" smtClean="0"/>
          </a:p>
          <a:p>
            <a:r>
              <a:rPr lang="en-US" sz="1600" dirty="0" smtClean="0"/>
              <a:t> </a:t>
            </a:r>
          </a:p>
          <a:p>
            <a:endParaRPr lang="es-CO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1" y="0"/>
            <a:ext cx="2286000" cy="1435100"/>
          </a:xfrm>
        </p:spPr>
        <p:txBody>
          <a:bodyPr>
            <a:normAutofit/>
          </a:bodyPr>
          <a:lstStyle/>
          <a:p>
            <a: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Repaso</a:t>
            </a:r>
            <a:b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s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200400" y="0"/>
            <a:ext cx="5943600" cy="6858000"/>
          </a:xfrm>
          <a:solidFill>
            <a:srgbClr val="FFCD2F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s-US" sz="2000" b="1" dirty="0" smtClean="0"/>
              <a:t>Actividad 20</a:t>
            </a:r>
          </a:p>
          <a:p>
            <a:pPr marL="0" indent="0">
              <a:buNone/>
            </a:pPr>
            <a:r>
              <a:rPr lang="es-US" sz="1800" dirty="0" smtClean="0"/>
              <a:t>Lee las siguientes frases y decide a cual de los usos del PRETÉRITO o IMPERFECTO indicados en la tabla corresponden. </a:t>
            </a:r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 smtClean="0"/>
          </a:p>
          <a:p>
            <a:pPr>
              <a:buAutoNum type="arabicPeriod"/>
            </a:pPr>
            <a:endParaRPr lang="es-US" sz="1600" dirty="0" smtClean="0"/>
          </a:p>
          <a:p>
            <a:pPr>
              <a:buAutoNum type="arabicPeriod"/>
            </a:pPr>
            <a:r>
              <a:rPr lang="es-US" sz="1600" dirty="0" smtClean="0"/>
              <a:t>Mientras yo hablaba por teléfono con mi novio, mi hermanita miraba televisión.</a:t>
            </a:r>
          </a:p>
          <a:p>
            <a:pPr>
              <a:buAutoNum type="arabicPeriod"/>
            </a:pPr>
            <a:r>
              <a:rPr lang="es-US" sz="1600" dirty="0" smtClean="0"/>
              <a:t>Llegué a mi casa a las 10:00 PM.</a:t>
            </a:r>
          </a:p>
          <a:p>
            <a:pPr>
              <a:buAutoNum type="arabicPeriod"/>
            </a:pPr>
            <a:r>
              <a:rPr lang="es-US" sz="1600" dirty="0" smtClean="0"/>
              <a:t>Estaba muy nerviosa y no podía parar de reírse.</a:t>
            </a:r>
          </a:p>
          <a:p>
            <a:pPr>
              <a:buAutoNum type="arabicPeriod"/>
            </a:pPr>
            <a:r>
              <a:rPr lang="es-US" sz="1600" dirty="0" smtClean="0"/>
              <a:t>Iba a salir pero tuve que quedarme con mi abuelo.</a:t>
            </a:r>
          </a:p>
          <a:p>
            <a:pPr>
              <a:buAutoNum type="arabicPeriod"/>
            </a:pPr>
            <a:r>
              <a:rPr lang="es-US" sz="1600" dirty="0" smtClean="0"/>
              <a:t>Vivieron en Perú durante dos meses.</a:t>
            </a:r>
          </a:p>
          <a:p>
            <a:pPr>
              <a:buAutoNum type="arabicPeriod"/>
            </a:pPr>
            <a:r>
              <a:rPr lang="es-US" sz="1600" dirty="0" smtClean="0"/>
              <a:t>Todo estaba tirado por el suelo, había un completo desorden. </a:t>
            </a:r>
          </a:p>
          <a:p>
            <a:pPr>
              <a:buAutoNum type="arabicPeriod"/>
            </a:pPr>
            <a:endParaRPr lang="es-US" sz="1600" dirty="0" smtClean="0"/>
          </a:p>
          <a:p>
            <a:pPr>
              <a:buAutoNum type="arabicPeriod"/>
            </a:pPr>
            <a:endParaRPr lang="es-US" sz="1600" dirty="0" smtClean="0"/>
          </a:p>
          <a:p>
            <a:pPr>
              <a:buAutoNum type="arabicPeriod"/>
            </a:pPr>
            <a:endParaRPr lang="es-US" sz="1600" dirty="0" smtClean="0"/>
          </a:p>
          <a:p>
            <a:pPr>
              <a:buNone/>
            </a:pPr>
            <a:endParaRPr lang="es-US" sz="2000" dirty="0" smtClean="0"/>
          </a:p>
          <a:p>
            <a:pPr>
              <a:buNone/>
            </a:pPr>
            <a:endParaRPr lang="es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914400" y="990600"/>
            <a:ext cx="2286000" cy="5867400"/>
          </a:xfrm>
          <a:solidFill>
            <a:srgbClr val="FFCD2F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>
            <a:normAutofit lnSpcReduction="10000"/>
          </a:bodyPr>
          <a:lstStyle/>
          <a:p>
            <a:r>
              <a:rPr lang="es-US" sz="2000" b="1" cap="all" dirty="0" smtClean="0"/>
              <a:t>Meta comunicativa</a:t>
            </a:r>
          </a:p>
          <a:p>
            <a:endParaRPr lang="es-US" sz="2000" b="1" cap="all" dirty="0" smtClean="0"/>
          </a:p>
          <a:p>
            <a:r>
              <a:rPr lang="es-US" sz="2000" i="1" dirty="0" smtClean="0"/>
              <a:t>-Narrar y describir en el pasado</a:t>
            </a:r>
          </a:p>
          <a:p>
            <a:endParaRPr lang="es-US" sz="2000" i="1" dirty="0" smtClean="0"/>
          </a:p>
          <a:p>
            <a:r>
              <a:rPr lang="es-US" sz="2000" dirty="0" smtClean="0"/>
              <a:t>Trabaja con un(a) compañero(a) de clase. Hablen sobre los siguientes temas:</a:t>
            </a:r>
          </a:p>
          <a:p>
            <a:endParaRPr lang="es-US" sz="2000" dirty="0" smtClean="0"/>
          </a:p>
          <a:p>
            <a:r>
              <a:rPr lang="es-US" sz="2000" dirty="0" smtClean="0">
                <a:latin typeface="Calibri"/>
              </a:rPr>
              <a:t>¿</a:t>
            </a:r>
            <a:r>
              <a:rPr lang="es-US" sz="2000" dirty="0" smtClean="0"/>
              <a:t>Cómo era tu casa cuando eras niño(a)? </a:t>
            </a:r>
          </a:p>
          <a:p>
            <a:r>
              <a:rPr lang="es-US" sz="2000" dirty="0" smtClean="0"/>
              <a:t>¿En qué ciudad/pueblo vivías? ¿ Cómo era el lugar?</a:t>
            </a:r>
          </a:p>
          <a:p>
            <a:endParaRPr lang="es-US" sz="2000" dirty="0" smtClean="0"/>
          </a:p>
          <a:p>
            <a:endParaRPr lang="es-US" sz="2000" b="1" i="1" cap="all" dirty="0" smtClean="0"/>
          </a:p>
          <a:p>
            <a:endParaRPr lang="es-US" sz="2000" b="1" cap="all" dirty="0" smtClean="0"/>
          </a:p>
          <a:p>
            <a:endParaRPr lang="es-US" sz="2000" b="1" cap="all" dirty="0" smtClean="0"/>
          </a:p>
          <a:p>
            <a:endParaRPr lang="es-US" sz="2000" dirty="0" smtClean="0"/>
          </a:p>
          <a:p>
            <a:endParaRPr lang="es-US" sz="2000" dirty="0"/>
          </a:p>
        </p:txBody>
      </p:sp>
      <p:sp>
        <p:nvSpPr>
          <p:cNvPr id="9" name="Rectangle 8"/>
          <p:cNvSpPr/>
          <p:nvPr/>
        </p:nvSpPr>
        <p:spPr>
          <a:xfrm>
            <a:off x="4479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s-US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3352800" y="1219200"/>
          <a:ext cx="5562600" cy="348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9497"/>
                <a:gridCol w="2863103"/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PRETÉRITO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IMPERFECTO</a:t>
                      </a:r>
                      <a:endParaRPr lang="es-CO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noProof="0" dirty="0" smtClean="0"/>
                        <a:t>Completed action or state</a:t>
                      </a:r>
                      <a:endParaRPr lang="en-US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smtClean="0"/>
                        <a:t>Setting the scene: description</a:t>
                      </a:r>
                      <a:endParaRPr lang="en-US" sz="1400" noProof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noProof="0" smtClean="0"/>
                        <a:t>Beginning/end of action or state</a:t>
                      </a:r>
                      <a:endParaRPr lang="en-US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dirty="0" smtClean="0"/>
                        <a:t>Setting the scene: time and age</a:t>
                      </a:r>
                      <a:endParaRPr lang="en-US" sz="1400" noProof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noProof="0" smtClean="0"/>
                        <a:t>Action or state over specific period of time</a:t>
                      </a:r>
                      <a:endParaRPr lang="en-US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smtClean="0"/>
                        <a:t>Setting</a:t>
                      </a:r>
                      <a:r>
                        <a:rPr lang="en-US" sz="1400" baseline="0" noProof="0" smtClean="0"/>
                        <a:t> the scene: ongoing emotion or mental state</a:t>
                      </a:r>
                      <a:endParaRPr lang="en-US" sz="1400" noProof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smtClean="0"/>
                        <a:t>Action or state in progress</a:t>
                      </a:r>
                      <a:endParaRPr lang="en-US" sz="1400" noProof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smtClean="0"/>
                        <a:t>Habitual action</a:t>
                      </a:r>
                      <a:endParaRPr lang="en-US" sz="1400" noProof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dirty="0" smtClean="0"/>
                        <a:t>Intention</a:t>
                      </a:r>
                      <a:endParaRPr lang="en-US" sz="1400" noProof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dirty="0" smtClean="0"/>
                        <a:t>Simultaneous ongoing</a:t>
                      </a:r>
                      <a:r>
                        <a:rPr lang="en-US" sz="1400" baseline="0" noProof="0" dirty="0" smtClean="0"/>
                        <a:t> action</a:t>
                      </a:r>
                      <a:endParaRPr lang="en-US" sz="1400" noProof="0" dirty="0"/>
                    </a:p>
                  </a:txBody>
                  <a:tcPr/>
                </a:tc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noProof="0" dirty="0" smtClean="0"/>
                        <a:t>Action in progress when another action occurred</a:t>
                      </a:r>
                      <a:endParaRPr lang="en-US" sz="1400" noProof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0"/>
            <a:ext cx="4114800" cy="6858000"/>
          </a:xfrm>
          <a:solidFill>
            <a:srgbClr val="FFC000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s-ES" sz="2000" b="1" dirty="0" smtClean="0"/>
              <a:t>Actividad 1</a:t>
            </a:r>
          </a:p>
          <a:p>
            <a:pPr>
              <a:buNone/>
            </a:pPr>
            <a:r>
              <a:rPr lang="es-ES" sz="2000" b="1" dirty="0" smtClean="0"/>
              <a:t>Antes de escuchar  el </a:t>
            </a:r>
            <a:r>
              <a:rPr lang="es-ES" sz="2000" b="1" dirty="0" err="1" smtClean="0"/>
              <a:t>podcast</a:t>
            </a:r>
            <a:endParaRPr lang="es-ES" sz="2000" b="1" dirty="0" smtClean="0"/>
          </a:p>
          <a:p>
            <a:pPr marL="0" indent="0">
              <a:buNone/>
            </a:pPr>
            <a:r>
              <a:rPr lang="es-ES" sz="2000" dirty="0" smtClean="0"/>
              <a:t>Estados Unidos es un país de inmigrantes. Trabaja con un compañero y responde las siguientes preguntas.</a:t>
            </a:r>
          </a:p>
          <a:p>
            <a:pPr marL="0" indent="0">
              <a:buNone/>
            </a:pPr>
            <a:endParaRPr lang="es-ES" sz="2000" dirty="0" smtClean="0"/>
          </a:p>
          <a:p>
            <a:pPr marL="457200" indent="-457200">
              <a:buAutoNum type="arabicPeriod"/>
            </a:pPr>
            <a:r>
              <a:rPr lang="es-ES" sz="2000" dirty="0" smtClean="0">
                <a:latin typeface="Calibri"/>
              </a:rPr>
              <a:t>¿</a:t>
            </a:r>
            <a:r>
              <a:rPr lang="es-ES" sz="2000" dirty="0" smtClean="0"/>
              <a:t>Tienes familiares (bisabuelos, abuelos, tíos, tías, primos, padres, etc.) que inmigraron a Estados Unidos u otro país? </a:t>
            </a:r>
          </a:p>
          <a:p>
            <a:pPr marL="457200" indent="-457200">
              <a:buAutoNum type="arabicPeriod"/>
            </a:pPr>
            <a:endParaRPr lang="es-ES" sz="2000" dirty="0" smtClean="0"/>
          </a:p>
          <a:p>
            <a:pPr marL="457200" indent="-457200">
              <a:buNone/>
            </a:pPr>
            <a:r>
              <a:rPr lang="es-ES" sz="2000" dirty="0" smtClean="0"/>
              <a:t>2. ¿ Por qué razones emigran las personas?  Discute el tema con tu compañero y haz una lista de las principales causas de la migración.</a:t>
            </a:r>
          </a:p>
          <a:p>
            <a:pPr marL="0" indent="0">
              <a:buAutoNum type="arabicPeriod"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1430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7083" t="17832" r="18750" b="9488"/>
          <a:stretch>
            <a:fillRect/>
          </a:stretch>
        </p:blipFill>
        <p:spPr bwMode="auto">
          <a:xfrm>
            <a:off x="1143000" y="2362199"/>
            <a:ext cx="3886200" cy="44958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C:\Users\Marisol\Desktop\Fuentes Ancillary\Chapter 2\img_P02_02.tif"/>
          <p:cNvPicPr/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05200" y="2743200"/>
            <a:ext cx="12192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/>
          <p:cNvPicPr/>
          <p:nvPr/>
        </p:nvPicPr>
        <p:blipFill>
          <a:blip r:embed="rId5" cstate="print"/>
          <a:srcRect l="21635" t="20798" r="28045" b="50142"/>
          <a:stretch>
            <a:fillRect/>
          </a:stretch>
        </p:blipFill>
        <p:spPr bwMode="auto">
          <a:xfrm>
            <a:off x="1143000" y="0"/>
            <a:ext cx="38862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0"/>
            <a:ext cx="2551113" cy="1435100"/>
          </a:xfrm>
        </p:spPr>
        <p:txBody>
          <a:bodyPr>
            <a:normAutofit/>
          </a:bodyPr>
          <a:lstStyle/>
          <a:p>
            <a: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Repaso</a:t>
            </a:r>
            <a:b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s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575050" y="0"/>
            <a:ext cx="5568950" cy="6858000"/>
          </a:xfrm>
          <a:solidFill>
            <a:srgbClr val="FFCD2F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s-US" sz="2000" b="1" dirty="0" smtClean="0"/>
              <a:t>Actividad 21 </a:t>
            </a:r>
          </a:p>
          <a:p>
            <a:pPr marL="0" indent="0">
              <a:buNone/>
            </a:pPr>
            <a:r>
              <a:rPr lang="es-US" sz="2000" dirty="0" smtClean="0"/>
              <a:t>Contesta las oraciones utilizando el </a:t>
            </a:r>
            <a:r>
              <a:rPr lang="es-US" sz="2000" i="1" dirty="0" smtClean="0"/>
              <a:t>pretérito perfecto.</a:t>
            </a:r>
            <a:r>
              <a:rPr lang="es-US" sz="2000" dirty="0" smtClean="0"/>
              <a:t> </a:t>
            </a:r>
          </a:p>
          <a:p>
            <a:pPr marL="0" indent="0">
              <a:buNone/>
            </a:pPr>
            <a:endParaRPr lang="es-US" sz="2000" dirty="0" smtClean="0"/>
          </a:p>
          <a:p>
            <a:pPr marL="457200" indent="-457200">
              <a:buAutoNum type="arabicPeriod"/>
            </a:pPr>
            <a:r>
              <a:rPr lang="es-US" sz="2000" dirty="0" smtClean="0"/>
              <a:t>Juan todavía no _______________ (limpiar) su cuarto.</a:t>
            </a:r>
          </a:p>
          <a:p>
            <a:pPr marL="457200" indent="-457200">
              <a:buAutoNum type="arabicPeriod"/>
            </a:pPr>
            <a:r>
              <a:rPr lang="es-US" sz="2000" dirty="0" smtClean="0"/>
              <a:t>Estoy preocupada. Mi madre no me _________________ (llamar) desde hace una semana.</a:t>
            </a:r>
          </a:p>
          <a:p>
            <a:pPr marL="457200" indent="-457200">
              <a:buAutoNum type="arabicPeriod"/>
            </a:pPr>
            <a:r>
              <a:rPr lang="es-US" sz="2000" dirty="0" smtClean="0"/>
              <a:t>Yo _________________ (ver) una película increíble hoy. </a:t>
            </a:r>
          </a:p>
          <a:p>
            <a:pPr marL="457200" indent="-457200">
              <a:buAutoNum type="arabicPeriod"/>
            </a:pPr>
            <a:r>
              <a:rPr lang="es-US" sz="2000" dirty="0" smtClean="0"/>
              <a:t>La pobre Lola _________________ (estar) estudiando todo el día. Tiene un examen mañana. </a:t>
            </a:r>
          </a:p>
          <a:p>
            <a:pPr marL="457200" indent="-457200">
              <a:buAutoNum type="arabicPeriod"/>
            </a:pPr>
            <a:r>
              <a:rPr lang="es-US" sz="2000" dirty="0" smtClean="0"/>
              <a:t>Ellos no le __________________ (decir) toda la verdad a Marcela. La pobre no sabe que ellos no van a ir de vacaciones.</a:t>
            </a:r>
          </a:p>
          <a:p>
            <a:pPr marL="457200" indent="-457200">
              <a:buAutoNum type="arabicPeriod"/>
            </a:pPr>
            <a:r>
              <a:rPr lang="es-US" sz="2000" dirty="0" smtClean="0"/>
              <a:t>Tú ___________________ (trabajar) muy rápido. Ya casi terminas toda la tarea. </a:t>
            </a:r>
            <a:endParaRPr lang="es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914400" y="990600"/>
            <a:ext cx="2667000" cy="5867400"/>
          </a:xfrm>
          <a:solidFill>
            <a:srgbClr val="FFCD2F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s-US" sz="2000" b="1" cap="all" dirty="0" smtClean="0"/>
              <a:t>Meta comunicativa</a:t>
            </a:r>
          </a:p>
          <a:p>
            <a:r>
              <a:rPr lang="es-US" sz="2000" dirty="0" smtClean="0"/>
              <a:t>-Expresar sucesos pasados con relevancia en el presente</a:t>
            </a:r>
          </a:p>
          <a:p>
            <a:endParaRPr lang="es-US" sz="2000" dirty="0" smtClean="0"/>
          </a:p>
          <a:p>
            <a:r>
              <a:rPr lang="es-US" sz="2000" dirty="0" smtClean="0"/>
              <a:t>Trabaja con un compañero de clase. Hazle las siguientes preguntas.</a:t>
            </a:r>
          </a:p>
          <a:p>
            <a:endParaRPr lang="es-US" sz="2000" dirty="0" smtClean="0"/>
          </a:p>
          <a:p>
            <a:pPr marL="457200" indent="-457200">
              <a:buAutoNum type="arabicPeriod"/>
            </a:pPr>
            <a:r>
              <a:rPr lang="es-US" sz="2000" dirty="0" smtClean="0"/>
              <a:t>¿ Has visto una película de horror recientemente?</a:t>
            </a:r>
          </a:p>
          <a:p>
            <a:pPr marL="457200" indent="-457200">
              <a:buAutoNum type="arabicPeriod"/>
            </a:pPr>
            <a:r>
              <a:rPr lang="es-US" sz="2000" dirty="0" smtClean="0">
                <a:latin typeface="Calibri"/>
              </a:rPr>
              <a:t>¿</a:t>
            </a:r>
            <a:r>
              <a:rPr lang="es-US" sz="2000" dirty="0" smtClean="0"/>
              <a:t>Alguna vez te has quedado dormido(a) durante un examen?</a:t>
            </a:r>
          </a:p>
          <a:p>
            <a:pPr marL="457200" indent="-457200">
              <a:buAutoNum type="arabicPeriod"/>
            </a:pPr>
            <a:r>
              <a:rPr lang="es-US" sz="2000" dirty="0" smtClean="0"/>
              <a:t>¿ Has visitado otro país? ¿ Cuál?</a:t>
            </a:r>
          </a:p>
          <a:p>
            <a:pPr marL="457200" indent="-457200">
              <a:buAutoNum type="arabicPeriod"/>
            </a:pPr>
            <a:endParaRPr lang="es-US" sz="2000" dirty="0" smtClean="0"/>
          </a:p>
          <a:p>
            <a:pPr marL="457200" indent="-457200">
              <a:buAutoNum type="arabicPeriod"/>
            </a:pPr>
            <a:endParaRPr lang="es-US" sz="2000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dirty="0" smtClean="0"/>
          </a:p>
          <a:p>
            <a:endParaRPr lang="es-US" sz="2000" dirty="0"/>
          </a:p>
        </p:txBody>
      </p:sp>
      <p:sp>
        <p:nvSpPr>
          <p:cNvPr id="9" name="Rectangle 8"/>
          <p:cNvSpPr/>
          <p:nvPr/>
        </p:nvSpPr>
        <p:spPr>
          <a:xfrm>
            <a:off x="4479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s-US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0"/>
            <a:ext cx="2551113" cy="1435100"/>
          </a:xfrm>
        </p:spPr>
        <p:txBody>
          <a:bodyPr>
            <a:normAutofit/>
          </a:bodyPr>
          <a:lstStyle/>
          <a:p>
            <a: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Repaso</a:t>
            </a:r>
            <a:b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s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575050" y="0"/>
            <a:ext cx="5568950" cy="6858000"/>
          </a:xfrm>
          <a:solidFill>
            <a:srgbClr val="FFCD2F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s-US" sz="2000" b="1" dirty="0" smtClean="0"/>
              <a:t>Actividad 22 </a:t>
            </a:r>
          </a:p>
          <a:p>
            <a:pPr marL="0" indent="0">
              <a:buNone/>
            </a:pPr>
            <a:r>
              <a:rPr lang="es-US" sz="2000" dirty="0" smtClean="0"/>
              <a:t>Transforma las siguientes acciones en acciones accidentales utilizando SE.</a:t>
            </a:r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None/>
            </a:pPr>
            <a:endParaRPr lang="es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914400" y="990600"/>
            <a:ext cx="2667000" cy="5867400"/>
          </a:xfrm>
          <a:solidFill>
            <a:srgbClr val="FFCD2F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es-US" sz="2000" b="1" cap="all" dirty="0" smtClean="0"/>
              <a:t>Meta comunicativa</a:t>
            </a:r>
          </a:p>
          <a:p>
            <a:r>
              <a:rPr lang="es-US" sz="2000" dirty="0" smtClean="0"/>
              <a:t>-Expresar ideas abstractas y sucesos no intencionales</a:t>
            </a:r>
          </a:p>
          <a:p>
            <a:endParaRPr lang="es-US" sz="2000" i="1" dirty="0" smtClean="0"/>
          </a:p>
          <a:p>
            <a:r>
              <a:rPr lang="es-US" sz="2000" dirty="0" smtClean="0"/>
              <a:t>Trabajen en grupos pequeños. </a:t>
            </a:r>
          </a:p>
          <a:p>
            <a:endParaRPr lang="es-US" sz="2000" dirty="0" smtClean="0"/>
          </a:p>
          <a:p>
            <a:r>
              <a:rPr lang="es-US" sz="2000" dirty="0" smtClean="0"/>
              <a:t>Discutan que es </a:t>
            </a:r>
            <a:r>
              <a:rPr lang="es-US" sz="2000" i="1" dirty="0" smtClean="0"/>
              <a:t>lo bueno, lo malo y lo interesante</a:t>
            </a:r>
            <a:r>
              <a:rPr lang="es-US" sz="2000" dirty="0" smtClean="0"/>
              <a:t> de tu universidad. </a:t>
            </a:r>
          </a:p>
          <a:p>
            <a:endParaRPr lang="es-US" sz="2000" dirty="0" smtClean="0"/>
          </a:p>
          <a:p>
            <a:endParaRPr lang="es-US" sz="2000" dirty="0" smtClean="0"/>
          </a:p>
          <a:p>
            <a:endParaRPr lang="es-US" sz="2000" dirty="0"/>
          </a:p>
        </p:txBody>
      </p:sp>
      <p:sp>
        <p:nvSpPr>
          <p:cNvPr id="9" name="Rectangle 8"/>
          <p:cNvSpPr/>
          <p:nvPr/>
        </p:nvSpPr>
        <p:spPr>
          <a:xfrm>
            <a:off x="4479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es-US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9906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/>
        </p:nvGraphicFramePr>
        <p:xfrm>
          <a:off x="3733800" y="1295400"/>
          <a:ext cx="5181600" cy="431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6000"/>
                <a:gridCol w="2895600"/>
              </a:tblGrid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Acción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No intencional (accidental)</a:t>
                      </a:r>
                      <a:endParaRPr lang="es-CO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Juan rompió</a:t>
                      </a:r>
                      <a:r>
                        <a:rPr lang="es-CO" baseline="0" dirty="0" smtClean="0"/>
                        <a:t> el </a:t>
                      </a:r>
                      <a:r>
                        <a:rPr lang="es-CO" dirty="0" smtClean="0"/>
                        <a:t>vaso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smtClean="0"/>
                        <a:t>(A Juan) </a:t>
                      </a:r>
                      <a:r>
                        <a:rPr lang="es-CO" b="1" dirty="0" smtClean="0"/>
                        <a:t>se le </a:t>
                      </a:r>
                      <a:r>
                        <a:rPr lang="es-CO" dirty="0" smtClean="0"/>
                        <a:t>rompió</a:t>
                      </a:r>
                      <a:r>
                        <a:rPr lang="es-CO" baseline="0" dirty="0" smtClean="0"/>
                        <a:t> el vaso</a:t>
                      </a:r>
                      <a:endParaRPr lang="es-CO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Olvidé</a:t>
                      </a:r>
                      <a:r>
                        <a:rPr lang="es-CO" baseline="0" dirty="0" smtClean="0"/>
                        <a:t> traer el dinero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Mis</a:t>
                      </a:r>
                      <a:r>
                        <a:rPr lang="es-CO" baseline="0" dirty="0" smtClean="0"/>
                        <a:t> padres perdieron las llaves del carro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Ella</a:t>
                      </a:r>
                      <a:r>
                        <a:rPr lang="es-CO" baseline="0" dirty="0" smtClean="0"/>
                        <a:t> quemó el arroz de la cena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Los niños rompieron</a:t>
                      </a:r>
                      <a:r>
                        <a:rPr lang="es-CO" baseline="0" dirty="0" smtClean="0"/>
                        <a:t> el vidrio de la ventana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Perdí</a:t>
                      </a:r>
                      <a:r>
                        <a:rPr lang="es-CO" baseline="0" dirty="0" smtClean="0"/>
                        <a:t> mi teléfono celular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s-CO" dirty="0" smtClean="0"/>
                        <a:t>Acabó todo el dinero que tenía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CO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7400" y="0"/>
            <a:ext cx="3276600" cy="6858000"/>
          </a:xfrm>
          <a:solidFill>
            <a:srgbClr val="FFC000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s-ES" sz="2000" b="1" dirty="0" smtClean="0"/>
              <a:t>Actividad 3</a:t>
            </a:r>
          </a:p>
          <a:p>
            <a:pPr marL="0" indent="0">
              <a:buNone/>
            </a:pPr>
            <a:r>
              <a:rPr lang="es-ES" sz="2000" dirty="0" smtClean="0"/>
              <a:t>Lee la información que aparece al lado sobre la esclavitud (</a:t>
            </a:r>
            <a:r>
              <a:rPr lang="es-ES" sz="2000" i="1" dirty="0" err="1" smtClean="0"/>
              <a:t>slavery</a:t>
            </a:r>
            <a:r>
              <a:rPr lang="es-ES" sz="2000" dirty="0" smtClean="0"/>
              <a:t>) durante la colonización de las Américas. Responde las siguientes preguntas:</a:t>
            </a:r>
          </a:p>
          <a:p>
            <a:pPr>
              <a:buNone/>
            </a:pPr>
            <a:endParaRPr lang="es-ES" sz="2000" dirty="0" smtClean="0"/>
          </a:p>
          <a:p>
            <a:pPr marL="457200" indent="-457200">
              <a:buAutoNum type="arabicPeriod"/>
            </a:pPr>
            <a:r>
              <a:rPr lang="es-ES" sz="2000" dirty="0" smtClean="0">
                <a:latin typeface="Calibri"/>
              </a:rPr>
              <a:t>¿</a:t>
            </a:r>
            <a:r>
              <a:rPr lang="es-ES" sz="2000" dirty="0" smtClean="0"/>
              <a:t>Por qué razones empezaron los españoles a traer africanos como esclavos ?</a:t>
            </a:r>
          </a:p>
          <a:p>
            <a:pPr marL="457200" indent="-457200">
              <a:buAutoNum type="arabicPeriod"/>
            </a:pPr>
            <a:r>
              <a:rPr lang="es-ES" sz="2000" dirty="0" smtClean="0"/>
              <a:t>¿ A qué país llegó el mayor porcentaje de esclavos traídos de África?</a:t>
            </a:r>
          </a:p>
          <a:p>
            <a:pPr marL="457200" indent="-457200">
              <a:buAutoNum type="arabicPeriod"/>
            </a:pPr>
            <a:r>
              <a:rPr lang="es-ES" sz="2000" dirty="0" smtClean="0"/>
              <a:t>¿Crees que en el mundo moderno existe la esclavitud? ¿En qué lugares? ¿En qué formas?</a:t>
            </a:r>
            <a:endParaRPr lang="es-E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1430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1618" t="12001" r="27424" b="7489"/>
          <a:stretch>
            <a:fillRect/>
          </a:stretch>
        </p:blipFill>
        <p:spPr bwMode="auto">
          <a:xfrm>
            <a:off x="1143000" y="0"/>
            <a:ext cx="47244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7400" y="0"/>
            <a:ext cx="3276600" cy="6858000"/>
          </a:xfrm>
          <a:solidFill>
            <a:srgbClr val="FFC000"/>
          </a:solidFill>
        </p:spPr>
        <p:txBody>
          <a:bodyPr>
            <a:normAutofit fontScale="92500" lnSpcReduction="10000"/>
          </a:bodyPr>
          <a:lstStyle/>
          <a:p>
            <a:pPr>
              <a:buNone/>
            </a:pPr>
            <a:r>
              <a:rPr lang="en-US" sz="2000" b="1" dirty="0" smtClean="0"/>
              <a:t>Actividad 4</a:t>
            </a:r>
          </a:p>
          <a:p>
            <a:pPr marL="0" indent="0">
              <a:buNone/>
            </a:pPr>
            <a:r>
              <a:rPr lang="es-ES" sz="2000" dirty="0" smtClean="0"/>
              <a:t>Estudia el vocabulario que aparece al lado y encuentra la palabra apropiada para cada una de las siguientes definiciones. </a:t>
            </a:r>
          </a:p>
          <a:p>
            <a:pPr marL="0" indent="0">
              <a:buNone/>
            </a:pPr>
            <a:endParaRPr lang="es-ES" sz="2000" dirty="0"/>
          </a:p>
          <a:p>
            <a:pPr marL="457200" indent="-457200">
              <a:buAutoNum type="arabicPeriod"/>
            </a:pPr>
            <a:r>
              <a:rPr lang="es-ES" sz="2000" dirty="0" smtClean="0"/>
              <a:t>Persona que deja su país o lugar de origen. __________</a:t>
            </a:r>
          </a:p>
          <a:p>
            <a:pPr marL="457200" indent="-457200">
              <a:buAutoNum type="arabicPeriod"/>
            </a:pPr>
            <a:r>
              <a:rPr lang="es-ES" sz="2000" dirty="0" smtClean="0"/>
              <a:t>El hijo de un indígena y un hombre/mujer blanco(a). __________</a:t>
            </a:r>
          </a:p>
          <a:p>
            <a:pPr marL="457200" indent="-457200">
              <a:buAutoNum type="arabicPeriod"/>
            </a:pPr>
            <a:r>
              <a:rPr lang="es-ES" sz="2000" dirty="0" smtClean="0"/>
              <a:t>El hijo de padre de raza negra y madre blanca, o al contrario. __________</a:t>
            </a:r>
          </a:p>
          <a:p>
            <a:pPr marL="457200" indent="-457200">
              <a:buAutoNum type="arabicPeriod"/>
            </a:pPr>
            <a:r>
              <a:rPr lang="es-ES" sz="2000" dirty="0" smtClean="0"/>
              <a:t>Persona que tiene que emigrar a otro país a causa de guerras o persecución política. _____________</a:t>
            </a:r>
          </a:p>
          <a:p>
            <a:pPr marL="457200" indent="-457200">
              <a:buAutoNum type="arabicPeriod"/>
            </a:pPr>
            <a:r>
              <a:rPr lang="es-ES" sz="2000" dirty="0" smtClean="0"/>
              <a:t>Una persona que es o viene de otro país. ____________</a:t>
            </a:r>
            <a:endParaRPr lang="es-E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1430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9083" t="20081" r="20968" b="5330"/>
          <a:stretch>
            <a:fillRect/>
          </a:stretch>
        </p:blipFill>
        <p:spPr bwMode="auto">
          <a:xfrm>
            <a:off x="1219200" y="0"/>
            <a:ext cx="4648200" cy="3244122"/>
          </a:xfrm>
          <a:prstGeom prst="rect">
            <a:avLst/>
          </a:prstGeom>
          <a:noFill/>
          <a:ln w="9525">
            <a:solidFill>
              <a:schemeClr val="accent1">
                <a:lumMod val="75000"/>
              </a:schemeClr>
            </a:solidFill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 cstate="print"/>
          <a:srcRect l="21635" t="23362" r="44551" b="20228"/>
          <a:stretch>
            <a:fillRect/>
          </a:stretch>
        </p:blipFill>
        <p:spPr bwMode="auto">
          <a:xfrm>
            <a:off x="1143000" y="3276600"/>
            <a:ext cx="4724400" cy="3581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0" y="0"/>
            <a:ext cx="3429000" cy="6858000"/>
          </a:xfrm>
          <a:solidFill>
            <a:srgbClr val="FFC000"/>
          </a:solidFill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b="1" dirty="0" smtClean="0"/>
              <a:t>Actividad 5</a:t>
            </a:r>
            <a:endParaRPr lang="en-US" sz="2000" b="1" dirty="0"/>
          </a:p>
          <a:p>
            <a:pPr marL="0" indent="-91440">
              <a:buNone/>
            </a:pPr>
            <a:r>
              <a:rPr lang="es-CO" sz="2000" dirty="0" smtClean="0"/>
              <a:t>Trabajen en grupos pequeños y respondan las siguientes     preguntas?</a:t>
            </a:r>
          </a:p>
          <a:p>
            <a:pPr marL="0" indent="-91440">
              <a:buNone/>
            </a:pPr>
            <a:r>
              <a:rPr lang="es-CO" sz="2000" dirty="0" smtClean="0"/>
              <a:t>(Pueden usar el vocabulario de al lado para responder sus preguntas)</a:t>
            </a:r>
          </a:p>
          <a:p>
            <a:pPr>
              <a:buNone/>
            </a:pPr>
            <a:endParaRPr lang="es-CO" sz="2000" dirty="0" smtClean="0"/>
          </a:p>
          <a:p>
            <a:pPr marL="457200" indent="-457200">
              <a:buAutoNum type="arabicPeriod"/>
            </a:pPr>
            <a:r>
              <a:rPr lang="es-CO" sz="2000" dirty="0" smtClean="0">
                <a:latin typeface="Calibri"/>
              </a:rPr>
              <a:t>¿</a:t>
            </a:r>
            <a:r>
              <a:rPr lang="es-CO" sz="2000" dirty="0" smtClean="0"/>
              <a:t>Cuáles son algunos de los problemas que enfrentan los inmigrantes en los Estados Unidos?</a:t>
            </a:r>
          </a:p>
          <a:p>
            <a:pPr marL="457200" indent="-457200">
              <a:buAutoNum type="arabicPeriod"/>
            </a:pPr>
            <a:r>
              <a:rPr lang="es-CO" sz="2000" dirty="0" smtClean="0"/>
              <a:t>Muchos de los hijos de inmigrantes son bilingües. ¿Qué ventajas tiene ser bilingüe o trilingüe en el mundo de hoy?</a:t>
            </a:r>
          </a:p>
          <a:p>
            <a:pPr marL="457200" indent="-457200">
              <a:buAutoNum type="arabicPeriod"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1430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0968" t="11392" r="27419" b="6218"/>
          <a:stretch>
            <a:fillRect/>
          </a:stretch>
        </p:blipFill>
        <p:spPr bwMode="auto">
          <a:xfrm>
            <a:off x="1134296" y="0"/>
            <a:ext cx="4584801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7400" y="0"/>
            <a:ext cx="3276600" cy="6858000"/>
          </a:xfrm>
          <a:solidFill>
            <a:srgbClr val="FFC000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/>
              <a:t>Actividad 6</a:t>
            </a:r>
          </a:p>
          <a:p>
            <a:pPr marL="0" indent="0">
              <a:buNone/>
            </a:pPr>
            <a:r>
              <a:rPr lang="en-US" sz="2000" dirty="0" smtClean="0"/>
              <a:t>Lee el </a:t>
            </a:r>
            <a:r>
              <a:rPr lang="en-US" sz="2000" dirty="0" err="1" smtClean="0"/>
              <a:t>párrafo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aparece</a:t>
            </a:r>
            <a:r>
              <a:rPr lang="en-US" sz="2000" dirty="0" smtClean="0"/>
              <a:t> al </a:t>
            </a:r>
            <a:r>
              <a:rPr lang="en-US" sz="2000" dirty="0" err="1" smtClean="0"/>
              <a:t>lado</a:t>
            </a:r>
            <a:r>
              <a:rPr lang="en-US" sz="2000" dirty="0" smtClean="0"/>
              <a:t> y </a:t>
            </a:r>
            <a:r>
              <a:rPr lang="en-US" sz="2000" dirty="0" err="1" smtClean="0"/>
              <a:t>responde</a:t>
            </a:r>
            <a:r>
              <a:rPr lang="en-US" sz="2000" dirty="0" smtClean="0"/>
              <a:t>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siguientes</a:t>
            </a:r>
            <a:r>
              <a:rPr lang="en-US" sz="2000" dirty="0" smtClean="0"/>
              <a:t> </a:t>
            </a:r>
            <a:r>
              <a:rPr lang="en-US" sz="2000" dirty="0" err="1" smtClean="0"/>
              <a:t>preguntas</a:t>
            </a:r>
            <a:r>
              <a:rPr lang="en-US" sz="2000" dirty="0" smtClean="0"/>
              <a:t>:</a:t>
            </a:r>
          </a:p>
          <a:p>
            <a:pPr>
              <a:buNone/>
            </a:pPr>
            <a:endParaRPr lang="en-US" sz="2000" dirty="0" smtClean="0"/>
          </a:p>
          <a:p>
            <a:pPr marL="457200" indent="-457200">
              <a:buAutoNum type="arabicParenR"/>
            </a:pPr>
            <a:r>
              <a:rPr lang="en-US" sz="2000" dirty="0" smtClean="0">
                <a:latin typeface="Calibri"/>
              </a:rPr>
              <a:t>¿</a:t>
            </a:r>
            <a:r>
              <a:rPr lang="en-US" sz="2000" dirty="0" smtClean="0"/>
              <a:t>A 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países</a:t>
            </a:r>
            <a:r>
              <a:rPr lang="en-US" sz="2000" dirty="0" smtClean="0"/>
              <a:t> de </a:t>
            </a:r>
            <a:r>
              <a:rPr lang="en-US" sz="2000" dirty="0" err="1" smtClean="0"/>
              <a:t>Suramérica</a:t>
            </a:r>
            <a:r>
              <a:rPr lang="en-US" sz="2000" dirty="0" smtClean="0"/>
              <a:t> </a:t>
            </a:r>
            <a:r>
              <a:rPr lang="en-US" sz="2000" dirty="0" err="1" smtClean="0"/>
              <a:t>llegaron</a:t>
            </a:r>
            <a:r>
              <a:rPr lang="en-US" sz="2000" dirty="0" smtClean="0"/>
              <a:t> los </a:t>
            </a:r>
            <a:r>
              <a:rPr lang="en-US" sz="2000" dirty="0" err="1" smtClean="0"/>
              <a:t>inmigrantes</a:t>
            </a:r>
            <a:r>
              <a:rPr lang="en-US" sz="2000" dirty="0" smtClean="0"/>
              <a:t> de </a:t>
            </a:r>
            <a:r>
              <a:rPr lang="en-US" sz="2000" dirty="0" err="1" smtClean="0"/>
              <a:t>Corea</a:t>
            </a:r>
            <a:r>
              <a:rPr lang="en-US" sz="2000" dirty="0" smtClean="0"/>
              <a:t> del Sur?</a:t>
            </a:r>
          </a:p>
          <a:p>
            <a:pPr marL="457200" indent="-457200">
              <a:buAutoNum type="arabicParenR"/>
            </a:pPr>
            <a:r>
              <a:rPr lang="en-US" sz="2000" dirty="0" smtClean="0"/>
              <a:t>¿ </a:t>
            </a:r>
            <a:r>
              <a:rPr lang="en-US" sz="2000" dirty="0" err="1" smtClean="0"/>
              <a:t>Por</a:t>
            </a:r>
            <a:r>
              <a:rPr lang="en-US" sz="2000" dirty="0" smtClean="0"/>
              <a:t> 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hubo</a:t>
            </a:r>
            <a:r>
              <a:rPr lang="en-US" sz="2000" dirty="0" smtClean="0"/>
              <a:t> </a:t>
            </a:r>
            <a:r>
              <a:rPr lang="en-US" sz="2000" dirty="0" err="1" smtClean="0"/>
              <a:t>discriminación</a:t>
            </a:r>
            <a:r>
              <a:rPr lang="en-US" sz="2000" dirty="0" smtClean="0"/>
              <a:t> contra los </a:t>
            </a:r>
            <a:r>
              <a:rPr lang="en-US" sz="2000" dirty="0" err="1" smtClean="0"/>
              <a:t>inmigrantes</a:t>
            </a:r>
            <a:r>
              <a:rPr lang="en-US" sz="2000" dirty="0" smtClean="0"/>
              <a:t> </a:t>
            </a:r>
            <a:r>
              <a:rPr lang="en-US" sz="2000" dirty="0" err="1" smtClean="0"/>
              <a:t>coreanos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arenR"/>
            </a:pPr>
            <a:endParaRPr lang="en-US" sz="2000" dirty="0" smtClean="0"/>
          </a:p>
          <a:p>
            <a:pPr marL="457200" indent="-457200">
              <a:buAutoNum type="arabicParenR"/>
            </a:pPr>
            <a:r>
              <a:rPr lang="en-US" sz="2000" dirty="0" smtClean="0"/>
              <a:t>¿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la </a:t>
            </a:r>
            <a:r>
              <a:rPr lang="en-US" sz="2000" dirty="0" err="1" smtClean="0"/>
              <a:t>xenofobia</a:t>
            </a:r>
            <a:r>
              <a:rPr lang="en-US" sz="2000" dirty="0" smtClean="0"/>
              <a:t>? ¿</a:t>
            </a:r>
            <a:r>
              <a:rPr lang="en-US" sz="2000" dirty="0" err="1" smtClean="0"/>
              <a:t>Por</a:t>
            </a:r>
            <a:r>
              <a:rPr lang="en-US" sz="2000" dirty="0" smtClean="0"/>
              <a:t> 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crees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se </a:t>
            </a:r>
            <a:r>
              <a:rPr lang="en-US" sz="2000" dirty="0" err="1" smtClean="0"/>
              <a:t>presenta</a:t>
            </a:r>
            <a:r>
              <a:rPr lang="en-US" sz="2000" dirty="0" smtClean="0"/>
              <a:t> </a:t>
            </a:r>
            <a:r>
              <a:rPr lang="en-US" sz="2000" dirty="0" err="1" smtClean="0"/>
              <a:t>este</a:t>
            </a:r>
            <a:r>
              <a:rPr lang="en-US" sz="2000" dirty="0" smtClean="0"/>
              <a:t> </a:t>
            </a:r>
            <a:r>
              <a:rPr lang="en-US" sz="2000" dirty="0" err="1" smtClean="0"/>
              <a:t>problema</a:t>
            </a:r>
            <a:r>
              <a:rPr lang="en-US" sz="2000" dirty="0" smtClean="0"/>
              <a:t> en </a:t>
            </a:r>
            <a:r>
              <a:rPr lang="en-US" sz="2000" dirty="0" err="1" smtClean="0"/>
              <a:t>países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reciben</a:t>
            </a:r>
            <a:r>
              <a:rPr lang="en-US" sz="2000" dirty="0" smtClean="0"/>
              <a:t> a </a:t>
            </a:r>
            <a:r>
              <a:rPr lang="en-US" sz="2000" dirty="0" err="1" smtClean="0"/>
              <a:t>inmigrantes</a:t>
            </a:r>
            <a:r>
              <a:rPr lang="en-US" sz="2000" dirty="0" smtClean="0"/>
              <a:t>?</a:t>
            </a: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1430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7" name="Picture 3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33871" t="21312" r="40323" b="15575"/>
          <a:stretch>
            <a:fillRect/>
          </a:stretch>
        </p:blipFill>
        <p:spPr bwMode="auto">
          <a:xfrm>
            <a:off x="2438400" y="152399"/>
            <a:ext cx="2743200" cy="31242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/>
          <p:cNvPicPr/>
          <p:nvPr/>
        </p:nvPicPr>
        <p:blipFill>
          <a:blip r:embed="rId4" cstate="print"/>
          <a:srcRect l="19818" t="11111" r="25481" b="23362"/>
          <a:stretch>
            <a:fillRect/>
          </a:stretch>
        </p:blipFill>
        <p:spPr bwMode="auto">
          <a:xfrm>
            <a:off x="1143000" y="3124200"/>
            <a:ext cx="4724400" cy="3733800"/>
          </a:xfrm>
          <a:prstGeom prst="rect">
            <a:avLst/>
          </a:prstGeom>
          <a:noFill/>
          <a:ln w="9525">
            <a:solidFill>
              <a:schemeClr val="accent1">
                <a:lumMod val="75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4000" y="0"/>
            <a:ext cx="3810000" cy="6858000"/>
          </a:xfrm>
          <a:solidFill>
            <a:srgbClr val="FFC000"/>
          </a:solidFill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s-CO" sz="2000" b="1" dirty="0" smtClean="0"/>
              <a:t>Actividad 7</a:t>
            </a:r>
          </a:p>
          <a:p>
            <a:pPr marL="0" indent="0">
              <a:buNone/>
            </a:pPr>
            <a:r>
              <a:rPr lang="es-CO" sz="2000" i="1" dirty="0" smtClean="0"/>
              <a:t>Sólo buenas intenciones</a:t>
            </a:r>
          </a:p>
          <a:p>
            <a:pPr marL="0" indent="0">
              <a:buNone/>
            </a:pPr>
            <a:r>
              <a:rPr lang="es-CO" sz="2000" dirty="0" smtClean="0"/>
              <a:t>Mariana siempre tiene buenas intenciones de hacer las cosas pero nunca las hace. Completa la lista de cosas que Mariana quería hacer pero no hizo. Usa  </a:t>
            </a:r>
            <a:r>
              <a:rPr lang="es-CO" sz="2000" b="1" dirty="0" smtClean="0"/>
              <a:t>ir+ a+ infinitivo</a:t>
            </a:r>
            <a:r>
              <a:rPr lang="es-CO" sz="2000" dirty="0" smtClean="0"/>
              <a:t>.</a:t>
            </a:r>
          </a:p>
          <a:p>
            <a:pPr marL="0" indent="0">
              <a:buNone/>
            </a:pPr>
            <a:r>
              <a:rPr lang="es-CO" sz="2000" dirty="0" smtClean="0"/>
              <a:t>Utiliza los siguientes verbos: </a:t>
            </a:r>
          </a:p>
          <a:p>
            <a:pPr marL="0" indent="0">
              <a:buNone/>
            </a:pPr>
            <a:endParaRPr lang="es-CO" sz="2000" dirty="0" smtClean="0"/>
          </a:p>
          <a:p>
            <a:pPr marL="0" indent="0">
              <a:buNone/>
            </a:pPr>
            <a:r>
              <a:rPr lang="es-CO" sz="2000" i="1" dirty="0" smtClean="0"/>
              <a:t>Llamar  limpiar preparar  ir  estudiar</a:t>
            </a:r>
          </a:p>
          <a:p>
            <a:pPr marL="0" indent="0">
              <a:buNone/>
            </a:pPr>
            <a:endParaRPr lang="es-CO" sz="2000" dirty="0" smtClean="0"/>
          </a:p>
          <a:p>
            <a:pPr marL="0" indent="0">
              <a:buNone/>
            </a:pPr>
            <a:r>
              <a:rPr lang="es-CO" sz="2000" u="sng" dirty="0" smtClean="0"/>
              <a:t>Modelo</a:t>
            </a:r>
          </a:p>
          <a:p>
            <a:pPr marL="0" indent="0">
              <a:buNone/>
            </a:pPr>
            <a:r>
              <a:rPr lang="es-CO" sz="2000" dirty="0" smtClean="0"/>
              <a:t>Ayer </a:t>
            </a:r>
            <a:r>
              <a:rPr lang="es-CO" sz="2000" u="sng" dirty="0" smtClean="0"/>
              <a:t>iba a llamar </a:t>
            </a:r>
            <a:r>
              <a:rPr lang="es-CO" sz="2000" dirty="0" smtClean="0"/>
              <a:t>a Lucy pero la batería de mi teléfono se descargó.</a:t>
            </a:r>
          </a:p>
          <a:p>
            <a:pPr marL="457200" indent="-457200">
              <a:buNone/>
            </a:pPr>
            <a:endParaRPr lang="es-CO" sz="2000" dirty="0" smtClean="0"/>
          </a:p>
          <a:p>
            <a:pPr marL="0" indent="0">
              <a:buNone/>
            </a:pPr>
            <a:r>
              <a:rPr lang="es-CO" sz="2000" dirty="0" smtClean="0"/>
              <a:t>1. Anoche ____________ la cena pero mi novio trajo comida china. </a:t>
            </a:r>
          </a:p>
          <a:p>
            <a:pPr marL="0" indent="0">
              <a:buNone/>
            </a:pPr>
            <a:r>
              <a:rPr lang="es-CO" sz="2000" dirty="0" smtClean="0"/>
              <a:t>2. El  lunes_______________ para el examen pero tuve que trabajar. </a:t>
            </a:r>
          </a:p>
          <a:p>
            <a:pPr marL="0" indent="0">
              <a:buNone/>
            </a:pPr>
            <a:r>
              <a:rPr lang="es-CO" sz="2000" dirty="0" smtClean="0"/>
              <a:t>3. Ayer Lucy y yo _____________  de compras pero me quedé dormida en mi sofá. </a:t>
            </a:r>
          </a:p>
          <a:p>
            <a:pPr marL="0" indent="0">
              <a:buNone/>
            </a:pPr>
            <a:r>
              <a:rPr lang="es-CO" sz="2000" dirty="0" smtClean="0"/>
              <a:t>4. Esta mañana yo _____________ el cuarto pero me levanté muy tarde. </a:t>
            </a:r>
          </a:p>
          <a:p>
            <a:pPr marL="457200" indent="-457200">
              <a:buAutoNum type="arabicPeriod"/>
            </a:pPr>
            <a:endParaRPr lang="es-CO" sz="2000" dirty="0" smtClean="0"/>
          </a:p>
          <a:p>
            <a:pPr marL="0" indent="0">
              <a:buNone/>
            </a:pPr>
            <a:endParaRPr lang="es-CO" sz="2000" dirty="0" smtClean="0"/>
          </a:p>
          <a:p>
            <a:pPr marL="0" indent="0">
              <a:buNone/>
            </a:pPr>
            <a:endParaRPr lang="es-CO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0118" t="13749" r="25035" b="27565"/>
          <a:stretch>
            <a:fillRect/>
          </a:stretch>
        </p:blipFill>
        <p:spPr bwMode="auto">
          <a:xfrm>
            <a:off x="914400" y="0"/>
            <a:ext cx="4419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 cstate="print"/>
          <a:srcRect l="31654" t="80365" r="5952" b="13242"/>
          <a:stretch>
            <a:fillRect/>
          </a:stretch>
        </p:blipFill>
        <p:spPr bwMode="auto">
          <a:xfrm>
            <a:off x="914400" y="5257800"/>
            <a:ext cx="44196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4800600"/>
            <a:ext cx="8534400" cy="2057400"/>
          </a:xfrm>
          <a:solidFill>
            <a:srgbClr val="FFC000"/>
          </a:solidFill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1700" b="1" dirty="0" smtClean="0"/>
              <a:t>Actividad 8</a:t>
            </a:r>
          </a:p>
          <a:p>
            <a:pPr>
              <a:buNone/>
            </a:pPr>
            <a:r>
              <a:rPr lang="en-US" sz="1700" dirty="0" smtClean="0"/>
              <a:t>Completa </a:t>
            </a:r>
            <a:r>
              <a:rPr lang="en-US" sz="1700" dirty="0" err="1" smtClean="0"/>
              <a:t>las</a:t>
            </a:r>
            <a:r>
              <a:rPr lang="en-US" sz="1700" dirty="0" smtClean="0"/>
              <a:t> </a:t>
            </a:r>
            <a:r>
              <a:rPr lang="en-US" sz="1700" dirty="0" err="1" smtClean="0"/>
              <a:t>siguientes</a:t>
            </a:r>
            <a:r>
              <a:rPr lang="en-US" sz="1700" dirty="0" smtClean="0"/>
              <a:t> </a:t>
            </a:r>
            <a:r>
              <a:rPr lang="en-US" sz="1700" dirty="0" err="1" smtClean="0"/>
              <a:t>frases</a:t>
            </a:r>
            <a:r>
              <a:rPr lang="en-US" sz="1700" dirty="0" smtClean="0"/>
              <a:t> con la forma </a:t>
            </a:r>
            <a:r>
              <a:rPr lang="en-US" sz="1700" dirty="0" err="1" smtClean="0"/>
              <a:t>correcta</a:t>
            </a:r>
            <a:r>
              <a:rPr lang="en-US" sz="1700" dirty="0" smtClean="0"/>
              <a:t> del </a:t>
            </a:r>
            <a:r>
              <a:rPr lang="en-US" sz="1700" dirty="0" err="1" smtClean="0"/>
              <a:t>verbo</a:t>
            </a:r>
            <a:r>
              <a:rPr lang="en-US" sz="1700" dirty="0" smtClean="0"/>
              <a:t> en </a:t>
            </a:r>
            <a:r>
              <a:rPr lang="en-US" sz="1700" dirty="0" err="1" smtClean="0"/>
              <a:t>preterito</a:t>
            </a:r>
            <a:r>
              <a:rPr lang="en-US" sz="1700" dirty="0" smtClean="0"/>
              <a:t>/</a:t>
            </a:r>
            <a:r>
              <a:rPr lang="en-US" sz="1700" dirty="0" err="1" smtClean="0"/>
              <a:t>imperfecto</a:t>
            </a:r>
            <a:r>
              <a:rPr lang="en-US" sz="1700" dirty="0" smtClean="0"/>
              <a:t> </a:t>
            </a:r>
            <a:r>
              <a:rPr lang="en-US" sz="1700" dirty="0" err="1" smtClean="0"/>
              <a:t>según</a:t>
            </a:r>
            <a:r>
              <a:rPr lang="en-US" sz="1700" dirty="0" smtClean="0"/>
              <a:t> </a:t>
            </a:r>
            <a:r>
              <a:rPr lang="en-US" sz="1700" dirty="0" err="1" smtClean="0"/>
              <a:t>corresponda</a:t>
            </a:r>
            <a:r>
              <a:rPr lang="en-US" sz="1700" dirty="0" smtClean="0"/>
              <a:t>. </a:t>
            </a:r>
          </a:p>
          <a:p>
            <a:pPr>
              <a:buAutoNum type="arabicPeriod"/>
            </a:pPr>
            <a:r>
              <a:rPr lang="en-US" sz="1700" dirty="0" err="1" smtClean="0"/>
              <a:t>Yo</a:t>
            </a:r>
            <a:r>
              <a:rPr lang="en-US" sz="1700" dirty="0" smtClean="0"/>
              <a:t> ________ </a:t>
            </a:r>
            <a:r>
              <a:rPr lang="en-US" sz="1700" dirty="0" err="1" smtClean="0"/>
              <a:t>que</a:t>
            </a:r>
            <a:r>
              <a:rPr lang="en-US" sz="1700" dirty="0" smtClean="0"/>
              <a:t> </a:t>
            </a:r>
            <a:r>
              <a:rPr lang="en-US" sz="1700" dirty="0" err="1" smtClean="0"/>
              <a:t>teníamos</a:t>
            </a:r>
            <a:r>
              <a:rPr lang="en-US" sz="1700" dirty="0" smtClean="0"/>
              <a:t> </a:t>
            </a:r>
            <a:r>
              <a:rPr lang="en-US" sz="1700" dirty="0" err="1" smtClean="0"/>
              <a:t>examen</a:t>
            </a:r>
            <a:r>
              <a:rPr lang="en-US" sz="1700" dirty="0" smtClean="0"/>
              <a:t> </a:t>
            </a:r>
            <a:r>
              <a:rPr lang="en-US" sz="1700" dirty="0" err="1" smtClean="0"/>
              <a:t>hoy</a:t>
            </a:r>
            <a:r>
              <a:rPr lang="en-US" sz="1700" dirty="0" smtClean="0"/>
              <a:t> en la </a:t>
            </a:r>
            <a:r>
              <a:rPr lang="en-US" sz="1700" dirty="0" err="1" smtClean="0"/>
              <a:t>mañana</a:t>
            </a:r>
            <a:r>
              <a:rPr lang="en-US" sz="1700" dirty="0" smtClean="0"/>
              <a:t>, </a:t>
            </a:r>
            <a:r>
              <a:rPr lang="en-US" sz="1700" dirty="0" err="1" smtClean="0"/>
              <a:t>por</a:t>
            </a:r>
            <a:r>
              <a:rPr lang="en-US" sz="1700" dirty="0" smtClean="0"/>
              <a:t> </a:t>
            </a:r>
            <a:r>
              <a:rPr lang="en-US" sz="1700" dirty="0" err="1" smtClean="0"/>
              <a:t>eso</a:t>
            </a:r>
            <a:r>
              <a:rPr lang="en-US" sz="1700" dirty="0" smtClean="0"/>
              <a:t> </a:t>
            </a:r>
            <a:r>
              <a:rPr lang="en-US" sz="1700" dirty="0" err="1" smtClean="0"/>
              <a:t>sólo</a:t>
            </a:r>
            <a:r>
              <a:rPr lang="en-US" sz="1700" dirty="0" smtClean="0"/>
              <a:t> </a:t>
            </a:r>
            <a:r>
              <a:rPr lang="en-US" sz="1700" dirty="0" err="1" smtClean="0"/>
              <a:t>estudié</a:t>
            </a:r>
            <a:r>
              <a:rPr lang="en-US" sz="1700" dirty="0" smtClean="0"/>
              <a:t> </a:t>
            </a:r>
            <a:r>
              <a:rPr lang="en-US" sz="1700" dirty="0" err="1" smtClean="0"/>
              <a:t>una</a:t>
            </a:r>
            <a:r>
              <a:rPr lang="en-US" sz="1700" dirty="0" smtClean="0"/>
              <a:t> </a:t>
            </a:r>
            <a:r>
              <a:rPr lang="en-US" sz="1700" dirty="0" err="1" smtClean="0"/>
              <a:t>hora</a:t>
            </a:r>
            <a:r>
              <a:rPr lang="en-US" sz="1700" dirty="0" smtClean="0"/>
              <a:t>.</a:t>
            </a:r>
          </a:p>
          <a:p>
            <a:pPr>
              <a:buAutoNum type="arabicPeriod"/>
            </a:pPr>
            <a:r>
              <a:rPr lang="en-US" sz="1700" dirty="0" err="1" smtClean="0"/>
              <a:t>Ellos</a:t>
            </a:r>
            <a:r>
              <a:rPr lang="en-US" sz="1700" dirty="0" smtClean="0"/>
              <a:t> no ________________ </a:t>
            </a:r>
            <a:r>
              <a:rPr lang="en-US" sz="1700" dirty="0" err="1" smtClean="0"/>
              <a:t>muy</a:t>
            </a:r>
            <a:r>
              <a:rPr lang="en-US" sz="1700" dirty="0" smtClean="0"/>
              <a:t> </a:t>
            </a:r>
            <a:r>
              <a:rPr lang="en-US" sz="1700" dirty="0" err="1" smtClean="0"/>
              <a:t>bien</a:t>
            </a:r>
            <a:r>
              <a:rPr lang="en-US" sz="1700" dirty="0" smtClean="0"/>
              <a:t> la ciudad, </a:t>
            </a:r>
            <a:r>
              <a:rPr lang="en-US" sz="1700" dirty="0" err="1" smtClean="0"/>
              <a:t>por</a:t>
            </a:r>
            <a:r>
              <a:rPr lang="en-US" sz="1700" dirty="0" smtClean="0"/>
              <a:t> </a:t>
            </a:r>
            <a:r>
              <a:rPr lang="en-US" sz="1700" dirty="0" err="1" smtClean="0"/>
              <a:t>eso</a:t>
            </a:r>
            <a:r>
              <a:rPr lang="en-US" sz="1700" dirty="0" smtClean="0"/>
              <a:t> se </a:t>
            </a:r>
            <a:r>
              <a:rPr lang="en-US" sz="1700" dirty="0" err="1" smtClean="0"/>
              <a:t>perdieron</a:t>
            </a:r>
            <a:r>
              <a:rPr lang="en-US" sz="1700" dirty="0" smtClean="0"/>
              <a:t> el primer </a:t>
            </a:r>
            <a:r>
              <a:rPr lang="en-US" sz="1700" dirty="0" err="1" smtClean="0"/>
              <a:t>día</a:t>
            </a:r>
            <a:r>
              <a:rPr lang="en-US" sz="1700" dirty="0" smtClean="0"/>
              <a:t>. </a:t>
            </a:r>
          </a:p>
          <a:p>
            <a:pPr>
              <a:buAutoNum type="arabicPeriod"/>
            </a:pPr>
            <a:r>
              <a:rPr lang="en-US" sz="1700" dirty="0" smtClean="0"/>
              <a:t> </a:t>
            </a:r>
            <a:r>
              <a:rPr lang="en-US" sz="1700" dirty="0" err="1" smtClean="0"/>
              <a:t>Estoy</a:t>
            </a:r>
            <a:r>
              <a:rPr lang="en-US" sz="1700" dirty="0" smtClean="0"/>
              <a:t> </a:t>
            </a:r>
            <a:r>
              <a:rPr lang="en-US" sz="1700" dirty="0" err="1" smtClean="0"/>
              <a:t>enojada</a:t>
            </a:r>
            <a:r>
              <a:rPr lang="en-US" sz="1700" dirty="0" smtClean="0"/>
              <a:t> con mi </a:t>
            </a:r>
            <a:r>
              <a:rPr lang="en-US" sz="1700" dirty="0" err="1" smtClean="0"/>
              <a:t>hermana</a:t>
            </a:r>
            <a:r>
              <a:rPr lang="en-US" sz="1700" dirty="0" smtClean="0"/>
              <a:t> </a:t>
            </a:r>
            <a:r>
              <a:rPr lang="en-US" sz="1700" dirty="0" err="1" smtClean="0"/>
              <a:t>porque</a:t>
            </a:r>
            <a:r>
              <a:rPr lang="en-US" sz="1700" dirty="0" smtClean="0"/>
              <a:t> </a:t>
            </a:r>
            <a:r>
              <a:rPr lang="en-US" sz="1700" dirty="0" err="1" smtClean="0"/>
              <a:t>ella</a:t>
            </a:r>
            <a:r>
              <a:rPr lang="en-US" sz="1700" dirty="0" smtClean="0"/>
              <a:t> no __________ </a:t>
            </a:r>
            <a:r>
              <a:rPr lang="en-US" sz="1700" dirty="0" err="1" smtClean="0"/>
              <a:t>ayudarme</a:t>
            </a:r>
            <a:r>
              <a:rPr lang="en-US" sz="1700" dirty="0" smtClean="0"/>
              <a:t> a </a:t>
            </a:r>
            <a:r>
              <a:rPr lang="en-US" sz="1700" dirty="0" err="1" smtClean="0"/>
              <a:t>limpiar</a:t>
            </a:r>
            <a:r>
              <a:rPr lang="en-US" sz="1700" dirty="0" smtClean="0"/>
              <a:t> la casa.</a:t>
            </a:r>
          </a:p>
          <a:p>
            <a:pPr>
              <a:buAutoNum type="arabicPeriod"/>
            </a:pPr>
            <a:r>
              <a:rPr lang="en-US" sz="1700" dirty="0" smtClean="0"/>
              <a:t>Ayer </a:t>
            </a:r>
            <a:r>
              <a:rPr lang="en-US" sz="1700" dirty="0" err="1" smtClean="0"/>
              <a:t>ellos</a:t>
            </a:r>
            <a:r>
              <a:rPr lang="en-US" sz="1700" dirty="0" smtClean="0"/>
              <a:t> _______________ </a:t>
            </a:r>
            <a:r>
              <a:rPr lang="en-US" sz="1700" dirty="0" err="1" smtClean="0"/>
              <a:t>entregar</a:t>
            </a:r>
            <a:r>
              <a:rPr lang="en-US" sz="1700" dirty="0" smtClean="0"/>
              <a:t> un </a:t>
            </a:r>
            <a:r>
              <a:rPr lang="en-US" sz="1700" dirty="0" err="1" smtClean="0"/>
              <a:t>trabajo</a:t>
            </a:r>
            <a:r>
              <a:rPr lang="en-US" sz="1700" dirty="0" smtClean="0"/>
              <a:t> </a:t>
            </a:r>
            <a:r>
              <a:rPr lang="en-US" sz="1700" dirty="0" err="1" smtClean="0"/>
              <a:t>pero</a:t>
            </a:r>
            <a:r>
              <a:rPr lang="en-US" sz="1700" dirty="0" smtClean="0"/>
              <a:t> no lo </a:t>
            </a:r>
            <a:r>
              <a:rPr lang="en-US" sz="1700" dirty="0" err="1" smtClean="0"/>
              <a:t>terminaron</a:t>
            </a:r>
            <a:r>
              <a:rPr lang="en-US" sz="1700" dirty="0" smtClean="0"/>
              <a:t> a </a:t>
            </a:r>
            <a:r>
              <a:rPr lang="en-US" sz="1700" dirty="0" err="1" smtClean="0"/>
              <a:t>tiempo</a:t>
            </a:r>
            <a:r>
              <a:rPr lang="en-US" sz="1700" dirty="0" smtClean="0"/>
              <a:t>. </a:t>
            </a:r>
          </a:p>
          <a:p>
            <a:pPr>
              <a:buAutoNum type="arabicPeriod"/>
            </a:pPr>
            <a:endParaRPr lang="en-US" sz="18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6096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27462" t="10294" r="32182" b="24044"/>
          <a:stretch>
            <a:fillRect/>
          </a:stretch>
        </p:blipFill>
        <p:spPr bwMode="auto">
          <a:xfrm>
            <a:off x="609600" y="0"/>
            <a:ext cx="44958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 cstate="print"/>
          <a:srcRect l="33640" t="34307" r="25641" b="30090"/>
          <a:stretch>
            <a:fillRect/>
          </a:stretch>
        </p:blipFill>
        <p:spPr bwMode="auto">
          <a:xfrm>
            <a:off x="5105400" y="1600200"/>
            <a:ext cx="40386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3" cstate="print"/>
          <a:srcRect l="27462" t="77528" r="32182" b="5882"/>
          <a:stretch>
            <a:fillRect/>
          </a:stretch>
        </p:blipFill>
        <p:spPr bwMode="auto">
          <a:xfrm>
            <a:off x="5105400" y="0"/>
            <a:ext cx="40386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15000" y="0"/>
            <a:ext cx="3429000" cy="6858000"/>
          </a:xfrm>
          <a:solidFill>
            <a:srgbClr val="FFC000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O" sz="1800" b="1" dirty="0" smtClean="0">
                <a:latin typeface="+mj-lt"/>
              </a:rPr>
              <a:t>Actividad 9 </a:t>
            </a:r>
          </a:p>
          <a:p>
            <a:pPr marL="0" indent="0">
              <a:buNone/>
            </a:pPr>
            <a:r>
              <a:rPr lang="es-CO" sz="1800" dirty="0" smtClean="0">
                <a:latin typeface="+mj-lt"/>
              </a:rPr>
              <a:t>¿Cuáles son las 4 etapas por las que generalmente pasa una persona que emigra a otro país?</a:t>
            </a:r>
          </a:p>
          <a:p>
            <a:pPr>
              <a:buNone/>
            </a:pPr>
            <a:endParaRPr lang="en-US" sz="1800" dirty="0" smtClean="0">
              <a:latin typeface="+mj-lt"/>
            </a:endParaRPr>
          </a:p>
          <a:p>
            <a:pPr marL="457200" indent="-457200">
              <a:buAutoNum type="arabicPeriod"/>
            </a:pPr>
            <a:r>
              <a:rPr lang="en-US" sz="1800" dirty="0" smtClean="0">
                <a:latin typeface="+mj-lt"/>
              </a:rPr>
              <a:t>_____________________</a:t>
            </a:r>
          </a:p>
          <a:p>
            <a:pPr marL="457200" indent="-457200">
              <a:buAutoNum type="arabicPeriod"/>
            </a:pPr>
            <a:r>
              <a:rPr lang="en-US" sz="1800" dirty="0" smtClean="0">
                <a:latin typeface="+mj-lt"/>
              </a:rPr>
              <a:t>_____________________</a:t>
            </a:r>
          </a:p>
          <a:p>
            <a:pPr marL="457200" indent="-457200">
              <a:buAutoNum type="arabicPeriod"/>
            </a:pPr>
            <a:r>
              <a:rPr lang="en-US" sz="1800" dirty="0" smtClean="0">
                <a:latin typeface="+mj-lt"/>
              </a:rPr>
              <a:t>_____________________</a:t>
            </a:r>
          </a:p>
          <a:p>
            <a:pPr marL="457200" indent="-457200">
              <a:buAutoNum type="arabicPeriod"/>
            </a:pPr>
            <a:r>
              <a:rPr lang="en-US" sz="1800" dirty="0" smtClean="0">
                <a:latin typeface="+mj-lt"/>
              </a:rPr>
              <a:t>_____________________</a:t>
            </a:r>
          </a:p>
          <a:p>
            <a:pPr marL="457200" indent="-457200">
              <a:buNone/>
            </a:pPr>
            <a:endParaRPr lang="en-US" sz="1800" dirty="0" smtClean="0">
              <a:latin typeface="+mj-lt"/>
            </a:endParaRPr>
          </a:p>
          <a:p>
            <a:pPr marL="457200" indent="-457200">
              <a:buNone/>
            </a:pPr>
            <a:r>
              <a:rPr lang="en-US" sz="1800" b="1" dirty="0" smtClean="0">
                <a:latin typeface="+mj-lt"/>
              </a:rPr>
              <a:t>Actividad 10</a:t>
            </a:r>
          </a:p>
          <a:p>
            <a:pPr marL="0" indent="0">
              <a:buNone/>
            </a:pPr>
            <a:r>
              <a:rPr lang="en-US" sz="1800" dirty="0" smtClean="0">
                <a:latin typeface="+mj-lt"/>
              </a:rPr>
              <a:t>Trabaja con un </a:t>
            </a:r>
            <a:r>
              <a:rPr lang="en-US" sz="1800" dirty="0" err="1" smtClean="0">
                <a:latin typeface="+mj-lt"/>
              </a:rPr>
              <a:t>compañero</a:t>
            </a:r>
            <a:r>
              <a:rPr lang="en-US" sz="1800" dirty="0" smtClean="0">
                <a:latin typeface="+mj-lt"/>
              </a:rPr>
              <a:t> de </a:t>
            </a:r>
            <a:r>
              <a:rPr lang="en-US" sz="1800" dirty="0" err="1" smtClean="0">
                <a:latin typeface="+mj-lt"/>
              </a:rPr>
              <a:t>clase</a:t>
            </a:r>
            <a:r>
              <a:rPr lang="en-US" sz="1800" dirty="0" smtClean="0">
                <a:latin typeface="+mj-lt"/>
              </a:rPr>
              <a:t> en </a:t>
            </a:r>
            <a:r>
              <a:rPr lang="en-US" sz="1800" dirty="0" err="1" smtClean="0">
                <a:latin typeface="+mj-lt"/>
              </a:rPr>
              <a:t>esta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actividad</a:t>
            </a:r>
            <a:r>
              <a:rPr lang="en-US" sz="1800" dirty="0" smtClean="0">
                <a:latin typeface="+mj-lt"/>
              </a:rPr>
              <a:t>. ¿</a:t>
            </a:r>
            <a:r>
              <a:rPr lang="en-US" sz="1800" dirty="0" err="1" smtClean="0">
                <a:latin typeface="+mj-lt"/>
              </a:rPr>
              <a:t>Cuáles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crees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que</a:t>
            </a:r>
            <a:r>
              <a:rPr lang="en-US" sz="1800" dirty="0" smtClean="0">
                <a:latin typeface="+mj-lt"/>
              </a:rPr>
              <a:t> son </a:t>
            </a:r>
            <a:r>
              <a:rPr lang="en-US" sz="1800" dirty="0" err="1" smtClean="0">
                <a:latin typeface="+mj-lt"/>
              </a:rPr>
              <a:t>las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cosas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que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más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extraña</a:t>
            </a:r>
            <a:r>
              <a:rPr lang="en-US" sz="1800" dirty="0" smtClean="0">
                <a:latin typeface="+mj-lt"/>
              </a:rPr>
              <a:t> (</a:t>
            </a:r>
            <a:r>
              <a:rPr lang="en-US" sz="1800" i="1" dirty="0" smtClean="0">
                <a:latin typeface="+mj-lt"/>
              </a:rPr>
              <a:t>miss</a:t>
            </a:r>
            <a:r>
              <a:rPr lang="en-US" sz="1800" dirty="0" smtClean="0">
                <a:latin typeface="+mj-lt"/>
              </a:rPr>
              <a:t>) </a:t>
            </a:r>
            <a:r>
              <a:rPr lang="en-US" sz="1800" dirty="0" err="1" smtClean="0">
                <a:latin typeface="+mj-lt"/>
              </a:rPr>
              <a:t>una</a:t>
            </a:r>
            <a:r>
              <a:rPr lang="en-US" sz="1800" dirty="0" smtClean="0">
                <a:latin typeface="+mj-lt"/>
              </a:rPr>
              <a:t> persona </a:t>
            </a:r>
            <a:r>
              <a:rPr lang="en-US" sz="1800" dirty="0" err="1" smtClean="0">
                <a:latin typeface="+mj-lt"/>
              </a:rPr>
              <a:t>que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emigra</a:t>
            </a:r>
            <a:r>
              <a:rPr lang="en-US" sz="1800" dirty="0" smtClean="0">
                <a:latin typeface="+mj-lt"/>
              </a:rPr>
              <a:t> a </a:t>
            </a:r>
            <a:r>
              <a:rPr lang="en-US" sz="1800" dirty="0" err="1" smtClean="0">
                <a:latin typeface="+mj-lt"/>
              </a:rPr>
              <a:t>otro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país</a:t>
            </a:r>
            <a:r>
              <a:rPr lang="en-US" sz="1800" dirty="0" smtClean="0">
                <a:latin typeface="+mj-lt"/>
              </a:rPr>
              <a:t>. Hagan </a:t>
            </a:r>
            <a:r>
              <a:rPr lang="en-US" sz="1800" dirty="0" err="1" smtClean="0">
                <a:latin typeface="+mj-lt"/>
              </a:rPr>
              <a:t>una</a:t>
            </a:r>
            <a:r>
              <a:rPr lang="en-US" sz="1800" dirty="0" smtClean="0">
                <a:latin typeface="+mj-lt"/>
              </a:rPr>
              <a:t> </a:t>
            </a:r>
            <a:r>
              <a:rPr lang="en-US" sz="1800" dirty="0" err="1" smtClean="0">
                <a:latin typeface="+mj-lt"/>
              </a:rPr>
              <a:t>lista</a:t>
            </a:r>
            <a:r>
              <a:rPr lang="en-US" sz="1800" dirty="0" smtClean="0">
                <a:latin typeface="+mj-lt"/>
              </a:rPr>
              <a:t>. </a:t>
            </a:r>
          </a:p>
          <a:p>
            <a:pPr marL="0" indent="0">
              <a:buNone/>
            </a:pPr>
            <a:r>
              <a:rPr lang="en-US" sz="1800" dirty="0" smtClean="0">
                <a:latin typeface="+mj-lt"/>
              </a:rPr>
              <a:t>1.__________________________2.__________________________3. __________________________</a:t>
            </a:r>
          </a:p>
          <a:p>
            <a:pPr marL="0" indent="0">
              <a:buNone/>
            </a:pPr>
            <a:r>
              <a:rPr lang="en-US" sz="1800" dirty="0" smtClean="0">
                <a:latin typeface="+mj-lt"/>
              </a:rPr>
              <a:t>4. __________________________</a:t>
            </a:r>
          </a:p>
          <a:p>
            <a:pPr marL="0" indent="0">
              <a:buNone/>
            </a:pPr>
            <a:r>
              <a:rPr lang="en-US" sz="1800" dirty="0" smtClean="0">
                <a:latin typeface="+mj-lt"/>
              </a:rPr>
              <a:t>5.__________________________</a:t>
            </a:r>
            <a:endParaRPr lang="en-US" sz="2000" dirty="0" smtClean="0"/>
          </a:p>
          <a:p>
            <a:pPr marL="457200" indent="-457200"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1143000" cy="6858000"/>
          </a:xfrm>
          <a:prstGeom prst="rect">
            <a:avLst/>
          </a:prstGeom>
          <a:solidFill>
            <a:srgbClr val="27446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rcRect l="32860" t="11569" r="2874" b="11569"/>
          <a:stretch>
            <a:fillRect/>
          </a:stretch>
        </p:blipFill>
        <p:spPr bwMode="auto">
          <a:xfrm>
            <a:off x="1143000" y="0"/>
            <a:ext cx="45720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4" cstate="print"/>
          <a:srcRect l="31654" t="80365" r="5952" b="13242"/>
          <a:stretch>
            <a:fillRect/>
          </a:stretch>
        </p:blipFill>
        <p:spPr bwMode="auto">
          <a:xfrm>
            <a:off x="1143000" y="6324600"/>
            <a:ext cx="457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7361</TotalTime>
  <Words>2854</Words>
  <Application>Microsoft Office PowerPoint</Application>
  <PresentationFormat>On-screen Show (4:3)</PresentationFormat>
  <Paragraphs>383</Paragraphs>
  <Slides>21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Repaso </vt:lpstr>
      <vt:lpstr>Repaso </vt:lpstr>
      <vt:lpstr>Repaso </vt:lpstr>
      <vt:lpstr>Repaso 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Marisol</dc:creator>
  <cp:lastModifiedBy>CL User</cp:lastModifiedBy>
  <cp:revision>177</cp:revision>
  <dcterms:created xsi:type="dcterms:W3CDTF">2013-06-18T20:59:53Z</dcterms:created>
  <dcterms:modified xsi:type="dcterms:W3CDTF">2013-09-10T12:52:01Z</dcterms:modified>
</cp:coreProperties>
</file>

<file path=docProps/thumbnail.jpeg>
</file>